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61" r:id="rId2"/>
    <p:sldId id="259" r:id="rId3"/>
    <p:sldId id="342" r:id="rId4"/>
    <p:sldId id="338" r:id="rId5"/>
    <p:sldId id="340" r:id="rId6"/>
    <p:sldId id="336" r:id="rId7"/>
    <p:sldId id="339" r:id="rId8"/>
    <p:sldId id="343" r:id="rId9"/>
    <p:sldId id="344" r:id="rId10"/>
    <p:sldId id="348" r:id="rId11"/>
    <p:sldId id="347" r:id="rId12"/>
    <p:sldId id="332" r:id="rId13"/>
    <p:sldId id="262" r:id="rId14"/>
    <p:sldId id="266" r:id="rId15"/>
    <p:sldId id="272" r:id="rId16"/>
    <p:sldId id="273" r:id="rId17"/>
    <p:sldId id="274" r:id="rId18"/>
    <p:sldId id="275" r:id="rId19"/>
    <p:sldId id="276" r:id="rId20"/>
    <p:sldId id="286" r:id="rId21"/>
    <p:sldId id="333" r:id="rId22"/>
    <p:sldId id="287" r:id="rId23"/>
    <p:sldId id="290" r:id="rId24"/>
    <p:sldId id="291" r:id="rId25"/>
    <p:sldId id="334" r:id="rId26"/>
    <p:sldId id="292" r:id="rId27"/>
    <p:sldId id="293" r:id="rId28"/>
    <p:sldId id="294" r:id="rId29"/>
    <p:sldId id="295" r:id="rId30"/>
    <p:sldId id="304" r:id="rId31"/>
    <p:sldId id="341" r:id="rId32"/>
    <p:sldId id="296" r:id="rId33"/>
    <p:sldId id="297" r:id="rId34"/>
    <p:sldId id="298" r:id="rId35"/>
    <p:sldId id="299" r:id="rId36"/>
    <p:sldId id="301" r:id="rId37"/>
    <p:sldId id="300" r:id="rId38"/>
    <p:sldId id="302" r:id="rId39"/>
    <p:sldId id="303" r:id="rId40"/>
    <p:sldId id="305" r:id="rId41"/>
    <p:sldId id="310" r:id="rId42"/>
    <p:sldId id="318" r:id="rId43"/>
    <p:sldId id="316" r:id="rId44"/>
    <p:sldId id="306" r:id="rId45"/>
    <p:sldId id="311" r:id="rId46"/>
    <p:sldId id="319" r:id="rId47"/>
    <p:sldId id="320" r:id="rId48"/>
    <p:sldId id="321" r:id="rId49"/>
    <p:sldId id="322" r:id="rId50"/>
    <p:sldId id="323" r:id="rId51"/>
    <p:sldId id="317" r:id="rId52"/>
    <p:sldId id="307" r:id="rId53"/>
    <p:sldId id="312" r:id="rId54"/>
    <p:sldId id="325" r:id="rId55"/>
    <p:sldId id="326" r:id="rId56"/>
    <p:sldId id="324" r:id="rId57"/>
    <p:sldId id="327" r:id="rId58"/>
    <p:sldId id="308" r:id="rId59"/>
    <p:sldId id="313" r:id="rId60"/>
    <p:sldId id="328" r:id="rId61"/>
    <p:sldId id="329" r:id="rId62"/>
    <p:sldId id="330" r:id="rId63"/>
    <p:sldId id="309" r:id="rId64"/>
    <p:sldId id="314" r:id="rId65"/>
    <p:sldId id="331" r:id="rId66"/>
    <p:sldId id="335" r:id="rId67"/>
  </p:sldIdLst>
  <p:sldSz cx="12192000" cy="6858000"/>
  <p:notesSz cx="6858000" cy="9144000"/>
  <p:embeddedFontLst>
    <p:embeddedFont>
      <p:font typeface="Yu Gothic" panose="020B0400000000000000" pitchFamily="34" charset="-128"/>
      <p:regular r:id="rId70"/>
      <p:bold r:id="rId71"/>
    </p:embeddedFont>
    <p:embeddedFont>
      <p:font typeface="Yu Gothic Light" panose="020B0300000000000000" pitchFamily="34" charset="-128"/>
      <p:regular r:id="rId72"/>
    </p:embeddedFont>
    <p:embeddedFont>
      <p:font typeface="맑은 고딕" panose="020B0503020000020004" pitchFamily="50" charset="-127"/>
      <p:regular r:id="rId73"/>
      <p:bold r:id="rId74"/>
    </p:embeddedFont>
    <p:embeddedFont>
      <p:font typeface="맑은 고딕" panose="020B0503020000020004" pitchFamily="50" charset="-127"/>
      <p:regular r:id="rId73"/>
      <p:bold r:id="rId74"/>
    </p:embeddedFont>
    <p:embeddedFont>
      <p:font typeface="Consolas" panose="020B0609020204030204" pitchFamily="49" charset="0"/>
      <p:regular r:id="rId75"/>
      <p:bold r:id="rId76"/>
      <p:italic r:id="rId77"/>
      <p:boldItalic r:id="rId78"/>
    </p:embeddedFont>
    <p:embeddedFont>
      <p:font typeface="Karla ExtraBold" pitchFamily="2" charset="0"/>
      <p:bold r:id="rId79"/>
    </p:embeddedFont>
    <p:embeddedFont>
      <p:font typeface="Source Sans Pro" panose="020B0503030403020204" pitchFamily="34" charset="0"/>
      <p:regular r:id="rId80"/>
      <p:bold r:id="rId81"/>
      <p:italic r:id="rId82"/>
      <p:boldItalic r:id="rId83"/>
    </p:embeddedFont>
    <p:embeddedFont>
      <p:font typeface="Verdana" panose="020B0604030504040204" pitchFamily="34" charset="0"/>
      <p:regular r:id="rId84"/>
      <p:bold r:id="rId85"/>
      <p:italic r:id="rId86"/>
      <p:boldItalic r:id="rId87"/>
    </p:embeddedFont>
    <p:embeddedFont>
      <p:font typeface="Yu Gothic UI" panose="020B0500000000000000" pitchFamily="34" charset="-128"/>
      <p:regular r:id="rId88"/>
      <p:bold r:id="rId8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Minwoong" initials="KM" lastIdx="2" clrIdx="0">
    <p:extLst>
      <p:ext uri="{19B8F6BF-5375-455C-9EA6-DF929625EA0E}">
        <p15:presenceInfo xmlns:p15="http://schemas.microsoft.com/office/powerpoint/2012/main" userId="4305e361a1b9a3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65F1"/>
    <a:srgbClr val="5E913B"/>
    <a:srgbClr val="35495E"/>
    <a:srgbClr val="0C477F"/>
    <a:srgbClr val="F99D07"/>
    <a:srgbClr val="41B883"/>
    <a:srgbClr val="FFFFFF"/>
    <a:srgbClr val="FBFFFB"/>
    <a:srgbClr val="1E4587"/>
    <a:srgbClr val="0829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53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062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5.fntdata"/><Relationship Id="rId89" Type="http://schemas.openxmlformats.org/officeDocument/2006/relationships/font" Target="fonts/font2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8.fntdata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 flip="none" rotWithShape="1">
          <a:gsLst>
            <a:gs pos="100000">
              <a:srgbClr val="35495E"/>
            </a:gs>
            <a:gs pos="0">
              <a:srgbClr val="08294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ABF9C66-3C44-4874-989E-EF958922FA38}"/>
              </a:ext>
            </a:extLst>
          </p:cNvPr>
          <p:cNvSpPr/>
          <p:nvPr userDrawn="1"/>
        </p:nvSpPr>
        <p:spPr>
          <a:xfrm rot="10800000">
            <a:off x="7015089" y="295"/>
            <a:ext cx="5177304" cy="5177307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rgbClr val="41B883"/>
              </a:gs>
              <a:gs pos="48000">
                <a:srgbClr val="41B883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u Gothic Light" panose="020B0300000000000000" pitchFamily="34" charset="-128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6A1FBA8-F3A3-4AF4-BBC5-3DA373CFFE22}"/>
              </a:ext>
            </a:extLst>
          </p:cNvPr>
          <p:cNvSpPr/>
          <p:nvPr userDrawn="1"/>
        </p:nvSpPr>
        <p:spPr>
          <a:xfrm>
            <a:off x="0" y="1047596"/>
            <a:ext cx="5812107" cy="5812112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rgbClr val="41B883"/>
              </a:gs>
              <a:gs pos="48000">
                <a:srgbClr val="41B883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u Gothic Light" panose="020B0300000000000000" pitchFamily="34" charset="-128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76BA76C-B08A-488A-B9FC-31DED4F813C5}"/>
              </a:ext>
            </a:extLst>
          </p:cNvPr>
          <p:cNvGrpSpPr/>
          <p:nvPr userDrawn="1"/>
        </p:nvGrpSpPr>
        <p:grpSpPr>
          <a:xfrm>
            <a:off x="3646540" y="889569"/>
            <a:ext cx="5183135" cy="5226406"/>
            <a:chOff x="3805860" y="1133776"/>
            <a:chExt cx="4855018" cy="489555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8FA1D55-8CED-4283-981D-F7113B456356}"/>
                </a:ext>
              </a:extLst>
            </p:cNvPr>
            <p:cNvSpPr/>
            <p:nvPr userDrawn="1"/>
          </p:nvSpPr>
          <p:spPr>
            <a:xfrm>
              <a:off x="3811323" y="1179771"/>
              <a:ext cx="4849555" cy="4849555"/>
            </a:xfrm>
            <a:prstGeom prst="rect">
              <a:avLst/>
            </a:prstGeom>
            <a:gradFill>
              <a:gsLst>
                <a:gs pos="100000">
                  <a:srgbClr val="FBFFFB"/>
                </a:gs>
                <a:gs pos="0">
                  <a:srgbClr val="FBFFFB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>
                <a:latin typeface="Yu Gothic Light" panose="020B0300000000000000" pitchFamily="34" charset="-128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497859A0-BAA9-40FE-92A1-02D52A55EA0E}"/>
                </a:ext>
              </a:extLst>
            </p:cNvPr>
            <p:cNvSpPr/>
            <p:nvPr userDrawn="1"/>
          </p:nvSpPr>
          <p:spPr>
            <a:xfrm>
              <a:off x="3805860" y="4825683"/>
              <a:ext cx="1203644" cy="1203642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rgbClr val="35495E"/>
                </a:gs>
                <a:gs pos="0">
                  <a:srgbClr val="08294C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u Gothic Light" panose="020B0300000000000000" pitchFamily="34" charset="-128"/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5A9AD075-44D3-4529-8149-4D20BC83912D}"/>
                </a:ext>
              </a:extLst>
            </p:cNvPr>
            <p:cNvSpPr/>
            <p:nvPr userDrawn="1"/>
          </p:nvSpPr>
          <p:spPr>
            <a:xfrm rot="10800000">
              <a:off x="7416336" y="1133776"/>
              <a:ext cx="1244542" cy="1244543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rgbClr val="35495E"/>
                </a:gs>
                <a:gs pos="0">
                  <a:srgbClr val="08294C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u Gothic Light" panose="020B0300000000000000" pitchFamily="34" charset="-128"/>
              </a:endParaRPr>
            </a:p>
          </p:txBody>
        </p:sp>
      </p:grp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665633" y="6207366"/>
            <a:ext cx="4995246" cy="480588"/>
          </a:xfrm>
        </p:spPr>
        <p:txBody>
          <a:bodyPr/>
          <a:lstStyle>
            <a:lvl1pPr algn="l">
              <a:lnSpc>
                <a:spcPct val="150000"/>
              </a:lnSpc>
              <a:defRPr lang="en-US" altLang="ko-KR" sz="1200" b="1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Presentation By (</a:t>
            </a:r>
            <a:r>
              <a:rPr lang="ja-JP" altLang="en-US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株</a:t>
            </a:r>
            <a:r>
              <a:rPr lang="en-US" altLang="ja-JP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  <a:r>
              <a:rPr lang="ja-JP" altLang="en-US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パワーソフトシステム　</a:t>
            </a:r>
            <a:r>
              <a:rPr lang="en-US" altLang="ja-JP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SE</a:t>
            </a:r>
            <a:r>
              <a:rPr lang="ja-JP" altLang="en-US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３部リーダー安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1E8FBF-7CB7-48FE-9F0F-EE71F9A20C9D}"/>
              </a:ext>
            </a:extLst>
          </p:cNvPr>
          <p:cNvSpPr/>
          <p:nvPr userDrawn="1"/>
        </p:nvSpPr>
        <p:spPr>
          <a:xfrm>
            <a:off x="3496835" y="742025"/>
            <a:ext cx="5177303" cy="5177302"/>
          </a:xfrm>
          <a:prstGeom prst="rect">
            <a:avLst/>
          </a:prstGeom>
          <a:gradFill>
            <a:gsLst>
              <a:gs pos="100000">
                <a:srgbClr val="35495E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latin typeface="Yu Gothic Light" panose="020B0300000000000000" pitchFamily="34" charset="-128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646540" y="1749008"/>
            <a:ext cx="4898918" cy="2322178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l">
              <a:lnSpc>
                <a:spcPct val="100000"/>
              </a:lnSpc>
              <a:defRPr lang="ko-KR" altLang="en-US" sz="8000" b="0" dirty="0">
                <a:ln w="3175">
                  <a:noFill/>
                </a:ln>
                <a:solidFill>
                  <a:srgbClr val="FBFFFB"/>
                </a:solidFill>
                <a:effectLst/>
                <a:latin typeface="Yu Gothic" panose="020B0400000000000000" pitchFamily="34" charset="-128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779385" y="4342032"/>
            <a:ext cx="3097117" cy="358969"/>
          </a:xfrm>
          <a:prstGeom prst="plaque">
            <a:avLst>
              <a:gd name="adj" fmla="val 0"/>
            </a:avLst>
          </a:prstGeom>
          <a:solidFill>
            <a:schemeClr val="bg1"/>
          </a:solidFill>
          <a:ln w="12700" cap="rnd">
            <a:solidFill>
              <a:srgbClr val="FBFFF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Yu Gothic" panose="020B0400000000000000" pitchFamily="34" charset="-128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 flip="none" rotWithShape="1">
          <a:gsLst>
            <a:gs pos="100000">
              <a:srgbClr val="35495E"/>
            </a:gs>
            <a:gs pos="0">
              <a:srgbClr val="08294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E9567D57-DC4A-4209-A632-A119E697FE3B}"/>
              </a:ext>
            </a:extLst>
          </p:cNvPr>
          <p:cNvSpPr/>
          <p:nvPr userDrawn="1"/>
        </p:nvSpPr>
        <p:spPr>
          <a:xfrm rot="10800000">
            <a:off x="0" y="0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41B883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u Gothic Light" panose="020B03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B2CFC8-CEF9-4DB2-8A31-FC498F9CE2A6}"/>
              </a:ext>
            </a:extLst>
          </p:cNvPr>
          <p:cNvSpPr/>
          <p:nvPr userDrawn="1"/>
        </p:nvSpPr>
        <p:spPr>
          <a:xfrm>
            <a:off x="4324350" y="0"/>
            <a:ext cx="7867650" cy="68580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E2E5ED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latin typeface="Yu Gothic Light" panose="020B0300000000000000" pitchFamily="34" charset="-128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3B5B15A4-A177-479C-BF36-72B40E4909E0}"/>
              </a:ext>
            </a:extLst>
          </p:cNvPr>
          <p:cNvSpPr/>
          <p:nvPr userDrawn="1"/>
        </p:nvSpPr>
        <p:spPr>
          <a:xfrm>
            <a:off x="0" y="2533647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41B883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u Gothic Light" panose="020B0300000000000000" pitchFamily="34" charset="-128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590551" y="1713510"/>
            <a:ext cx="3181350" cy="3181348"/>
          </a:xfrm>
          <a:prstGeom prst="frame">
            <a:avLst>
              <a:gd name="adj1" fmla="val 16576"/>
            </a:avLst>
          </a:prstGeom>
          <a:solidFill>
            <a:schemeClr val="bg1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Yu Gothic Light" panose="020B0300000000000000" pitchFamily="34" charset="-128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2388" y="2895574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8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BFFFB"/>
                </a:solidFill>
                <a:latin typeface="Yu Gothic" panose="020B0400000000000000" pitchFamily="34" charset="-128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421" y="3459480"/>
            <a:ext cx="2500088" cy="315084"/>
          </a:xfrm>
        </p:spPr>
        <p:txBody>
          <a:bodyPr/>
          <a:lstStyle>
            <a:lvl1pPr algn="ctr">
              <a:defRPr sz="2000" b="0">
                <a:solidFill>
                  <a:srgbClr val="E2E5ED">
                    <a:alpha val="49000"/>
                  </a:srgbClr>
                </a:solidFill>
                <a:latin typeface="Yu Gothic Light" panose="020B0300000000000000" pitchFamily="34" charset="-128"/>
                <a:ea typeface="+mn-ea"/>
              </a:defRPr>
            </a:lvl1pPr>
          </a:lstStyle>
          <a:p>
            <a:pPr lvl="0"/>
            <a:r>
              <a:rPr lang="en-US" altLang="ko-KR" dirty="0"/>
              <a:t>CLASSIC BLUE</a:t>
            </a: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8DC56135-F5A8-4C50-88B6-F6861E4CC0D7}"/>
              </a:ext>
            </a:extLst>
          </p:cNvPr>
          <p:cNvSpPr/>
          <p:nvPr userDrawn="1"/>
        </p:nvSpPr>
        <p:spPr>
          <a:xfrm>
            <a:off x="0" y="1012871"/>
            <a:ext cx="5812107" cy="5812112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41B883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08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u Gothic Light" panose="020B0300000000000000" pitchFamily="34" charset="-128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B4A6C98-67F2-4FE3-AC93-F9A149B20EBC}"/>
              </a:ext>
            </a:extLst>
          </p:cNvPr>
          <p:cNvSpPr/>
          <p:nvPr userDrawn="1"/>
        </p:nvSpPr>
        <p:spPr>
          <a:xfrm rot="10800000">
            <a:off x="7003514" y="11870"/>
            <a:ext cx="5177304" cy="5177307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41B883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u Gothic Light" panose="020B0300000000000000" pitchFamily="34" charset="-128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265889" y="330740"/>
            <a:ext cx="11660222" cy="6196520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Yu Gothic Light" panose="020B0300000000000000" pitchFamily="34" charset="-128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9" y="704493"/>
            <a:ext cx="5588002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4000">
                <a:solidFill>
                  <a:srgbClr val="0C477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9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u Gothic Light" panose="020B0300000000000000" pitchFamily="34" charset="-128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189" y="6587081"/>
            <a:ext cx="576006" cy="204912"/>
          </a:xfrm>
        </p:spPr>
        <p:txBody>
          <a:bodyPr/>
          <a:lstStyle>
            <a:lvl1pPr algn="r">
              <a:lnSpc>
                <a:spcPct val="100000"/>
              </a:lnSpc>
              <a:defRPr sz="1100" b="1">
                <a:solidFill>
                  <a:schemeClr val="bg1">
                    <a:alpha val="49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163438" y="1419640"/>
            <a:ext cx="3941314" cy="264513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>
            <a:noFill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>
              <a:defRPr lang="ko-KR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Yu Gothic" panose="020B0400000000000000" pitchFamily="34" charset="-128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90AC81EF-9936-4E96-8553-8D4A8A405EFB}"/>
              </a:ext>
            </a:extLst>
          </p:cNvPr>
          <p:cNvSpPr/>
          <p:nvPr userDrawn="1"/>
        </p:nvSpPr>
        <p:spPr>
          <a:xfrm rot="10800000">
            <a:off x="11680587" y="330739"/>
            <a:ext cx="245523" cy="24552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35495E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08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latin typeface="Yu Gothic Light" panose="020B0300000000000000" pitchFamily="34" charset="-128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234FB7D5-1D1E-4A52-93A9-393C4FB2D159}"/>
              </a:ext>
            </a:extLst>
          </p:cNvPr>
          <p:cNvSpPr/>
          <p:nvPr userDrawn="1"/>
        </p:nvSpPr>
        <p:spPr>
          <a:xfrm>
            <a:off x="269055" y="6227223"/>
            <a:ext cx="296862" cy="296862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35495E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444500" dist="177800" dir="8100000" algn="tl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latin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gradFill flip="none" rotWithShape="1">
          <a:gsLst>
            <a:gs pos="100000">
              <a:srgbClr val="35495E"/>
            </a:gs>
            <a:gs pos="0">
              <a:srgbClr val="08294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5399451-B3ED-48F3-B14B-7BBE8F1163A1}"/>
              </a:ext>
            </a:extLst>
          </p:cNvPr>
          <p:cNvSpPr/>
          <p:nvPr userDrawn="1"/>
        </p:nvSpPr>
        <p:spPr>
          <a:xfrm rot="10800000">
            <a:off x="-8238" y="-3"/>
            <a:ext cx="2861922" cy="5473701"/>
          </a:xfrm>
          <a:custGeom>
            <a:avLst/>
            <a:gdLst>
              <a:gd name="connsiteX0" fmla="*/ 2853515 w 2853515"/>
              <a:gd name="connsiteY0" fmla="*/ 5473701 h 5473701"/>
              <a:gd name="connsiteX1" fmla="*/ 0 w 2853515"/>
              <a:gd name="connsiteY1" fmla="*/ 5473701 h 5473701"/>
              <a:gd name="connsiteX2" fmla="*/ 0 w 2853515"/>
              <a:gd name="connsiteY2" fmla="*/ 0 h 5473701"/>
              <a:gd name="connsiteX3" fmla="*/ 2853515 w 2853515"/>
              <a:gd name="connsiteY3" fmla="*/ 2853515 h 54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515" h="5473701">
                <a:moveTo>
                  <a:pt x="2853515" y="5473701"/>
                </a:moveTo>
                <a:lnTo>
                  <a:pt x="0" y="5473701"/>
                </a:lnTo>
                <a:lnTo>
                  <a:pt x="0" y="0"/>
                </a:lnTo>
                <a:lnTo>
                  <a:pt x="2853515" y="2853515"/>
                </a:lnTo>
                <a:close/>
              </a:path>
            </a:pathLst>
          </a:custGeom>
          <a:gradFill>
            <a:gsLst>
              <a:gs pos="100000">
                <a:srgbClr val="41B883"/>
              </a:gs>
              <a:gs pos="0">
                <a:srgbClr val="41B883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444500" dist="177800" dir="8100000" algn="tl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latin typeface="Yu Gothic Light" panose="020B0300000000000000" pitchFamily="34" charset="-128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2852490" y="0"/>
            <a:ext cx="9339510" cy="6858000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Yu Gothic Light" panose="020B0300000000000000" pitchFamily="34" charset="-128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B4A6C98-67F2-4FE3-AC93-F9A149B20EBC}"/>
              </a:ext>
            </a:extLst>
          </p:cNvPr>
          <p:cNvSpPr/>
          <p:nvPr userDrawn="1"/>
        </p:nvSpPr>
        <p:spPr>
          <a:xfrm>
            <a:off x="265889" y="3352798"/>
            <a:ext cx="2120900" cy="2120901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41B883"/>
              </a:gs>
              <a:gs pos="0">
                <a:srgbClr val="41B883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u Gothic Light" panose="020B0300000000000000" pitchFamily="34" charset="-128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226" y="704493"/>
            <a:ext cx="3101208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</a:t>
            </a:r>
            <a:br>
              <a:rPr lang="en-US" altLang="ko-KR" dirty="0"/>
            </a:br>
            <a:r>
              <a:rPr lang="ko-KR" altLang="en-US" dirty="0"/>
              <a:t>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 vert="horz" lIns="0" tIns="0" rIns="0" bIns="0" rtlCol="0" anchor="ctr" anchorCtr="0">
            <a:noAutofit/>
          </a:bodyPr>
          <a:lstStyle>
            <a:lvl1pPr algn="ctr">
              <a:defRPr lang="en-US" altLang="ko-KR" sz="10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ja-JP" sz="105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By (</a:t>
            </a:r>
            <a:r>
              <a:rPr lang="ja-JP" altLang="en-US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4503" y="494315"/>
            <a:ext cx="8853691" cy="596308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u Gothic Light" panose="020B0300000000000000" pitchFamily="34" charset="-128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238892" y="1853130"/>
            <a:ext cx="2377308" cy="459419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>
            <a:noFill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>
              <a:defRPr lang="ko-KR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Yu Gothic" panose="020B0400000000000000" pitchFamily="34" charset="-128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CLASSIC BLUE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64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gradFill flip="none" rotWithShape="1">
          <a:gsLst>
            <a:gs pos="100000">
              <a:srgbClr val="35495E"/>
            </a:gs>
            <a:gs pos="0">
              <a:srgbClr val="08294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423673" y="1535348"/>
            <a:ext cx="389127" cy="0"/>
          </a:xfrm>
          <a:prstGeom prst="line">
            <a:avLst/>
          </a:prstGeom>
          <a:ln w="88900">
            <a:solidFill>
              <a:schemeClr val="bg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3" y="706776"/>
            <a:ext cx="6535927" cy="567808"/>
          </a:xfrm>
          <a:ln w="3175">
            <a:noFill/>
          </a:ln>
        </p:spPr>
        <p:txBody>
          <a:bodyPr/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575" y="0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Designed By </a:t>
            </a:r>
            <a:r>
              <a:rPr lang="en-US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L@rgo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705" y="1777999"/>
            <a:ext cx="11290580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u Gothic Light" panose="020B0300000000000000" pitchFamily="34" charset="-128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23673" y="296862"/>
            <a:ext cx="3657610" cy="264513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41B883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 w="3175">
            <a:noFill/>
          </a:ln>
          <a:effectLst>
            <a:outerShdw blurRad="266700" dist="2159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u Gothic" panose="020B0400000000000000" pitchFamily="34" charset="-128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5495E"/>
            </a:gs>
            <a:gs pos="0">
              <a:srgbClr val="35495E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2E5ED"/>
                </a:solidFill>
              </a:defRPr>
            </a:lvl1pPr>
          </a:lstStyle>
          <a:p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Designed By </a:t>
            </a:r>
            <a:r>
              <a:rPr lang="en-US" altLang="ko-KR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L@rgo</a:t>
            </a:r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. ADSTORE</a:t>
            </a:r>
            <a:endParaRPr lang="ko-KR" altLang="en-US" dirty="0">
              <a:latin typeface="Yu Gothic Light" panose="020B0300000000000000" pitchFamily="34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BFFFB"/>
                </a:solidFill>
                <a:latin typeface="Yu Gothic Light" panose="020B0300000000000000" pitchFamily="34" charset="-128"/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FD3A99D-CABD-4E90-98BA-15931C2FE635}"/>
              </a:ext>
            </a:extLst>
          </p:cNvPr>
          <p:cNvGrpSpPr/>
          <p:nvPr userDrawn="1"/>
        </p:nvGrpSpPr>
        <p:grpSpPr>
          <a:xfrm>
            <a:off x="0" y="-304554"/>
            <a:ext cx="1617770" cy="199763"/>
            <a:chOff x="0" y="-495054"/>
            <a:chExt cx="1617770" cy="19976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FB7EC9-0E7F-4A5C-8BB1-283A0C86C057}"/>
                </a:ext>
              </a:extLst>
            </p:cNvPr>
            <p:cNvSpPr/>
            <p:nvPr userDrawn="1"/>
          </p:nvSpPr>
          <p:spPr>
            <a:xfrm>
              <a:off x="472668" y="-495054"/>
              <a:ext cx="199763" cy="199763"/>
            </a:xfrm>
            <a:prstGeom prst="rect">
              <a:avLst/>
            </a:prstGeom>
            <a:solidFill>
              <a:srgbClr val="3C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u Gothic Light" panose="020B0300000000000000" pitchFamily="34" charset="-128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13BA045-ABC1-4C8E-B6CD-3D5ACA0EB4FB}"/>
                </a:ext>
              </a:extLst>
            </p:cNvPr>
            <p:cNvSpPr/>
            <p:nvPr userDrawn="1"/>
          </p:nvSpPr>
          <p:spPr>
            <a:xfrm>
              <a:off x="709002" y="-495054"/>
              <a:ext cx="199763" cy="199763"/>
            </a:xfrm>
            <a:prstGeom prst="rect">
              <a:avLst/>
            </a:prstGeom>
            <a:solidFill>
              <a:srgbClr val="E2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u Gothic Light" panose="020B0300000000000000" pitchFamily="34" charset="-128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87CEF74-F7DA-42AB-848B-9FAFF7F076F1}"/>
                </a:ext>
              </a:extLst>
            </p:cNvPr>
            <p:cNvSpPr/>
            <p:nvPr userDrawn="1"/>
          </p:nvSpPr>
          <p:spPr>
            <a:xfrm>
              <a:off x="1418007" y="-495054"/>
              <a:ext cx="199763" cy="199763"/>
            </a:xfrm>
            <a:prstGeom prst="rect">
              <a:avLst/>
            </a:prstGeom>
            <a:solidFill>
              <a:srgbClr val="EF7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u Gothic Light" panose="020B0300000000000000" pitchFamily="34" charset="-128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A813BCC-54E8-461F-9385-75D84CC77C87}"/>
                </a:ext>
              </a:extLst>
            </p:cNvPr>
            <p:cNvSpPr/>
            <p:nvPr userDrawn="1"/>
          </p:nvSpPr>
          <p:spPr>
            <a:xfrm>
              <a:off x="0" y="-495054"/>
              <a:ext cx="199763" cy="199763"/>
            </a:xfrm>
            <a:prstGeom prst="rect">
              <a:avLst/>
            </a:prstGeom>
            <a:solidFill>
              <a:srgbClr val="082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u Gothic Light" panose="020B0300000000000000" pitchFamily="34" charset="-128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376BAF7-BE81-4F87-A908-DD8D607F5B71}"/>
                </a:ext>
              </a:extLst>
            </p:cNvPr>
            <p:cNvSpPr/>
            <p:nvPr userDrawn="1"/>
          </p:nvSpPr>
          <p:spPr>
            <a:xfrm>
              <a:off x="236334" y="-495054"/>
              <a:ext cx="199763" cy="199763"/>
            </a:xfrm>
            <a:prstGeom prst="rect">
              <a:avLst/>
            </a:prstGeom>
            <a:solidFill>
              <a:srgbClr val="0C47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u Gothic Light" panose="020B0300000000000000" pitchFamily="34" charset="-128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3C49A9E-2407-473A-84E9-0679B0FCE20A}"/>
                </a:ext>
              </a:extLst>
            </p:cNvPr>
            <p:cNvSpPr/>
            <p:nvPr userDrawn="1"/>
          </p:nvSpPr>
          <p:spPr>
            <a:xfrm>
              <a:off x="945336" y="-495054"/>
              <a:ext cx="199763" cy="199763"/>
            </a:xfrm>
            <a:prstGeom prst="rect">
              <a:avLst/>
            </a:prstGeom>
            <a:solidFill>
              <a:srgbClr val="FBFF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u Gothic Light" panose="020B0300000000000000" pitchFamily="34" charset="-128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09D4E4F-B900-45DA-A65A-8E6360602A37}"/>
                </a:ext>
              </a:extLst>
            </p:cNvPr>
            <p:cNvSpPr/>
            <p:nvPr userDrawn="1"/>
          </p:nvSpPr>
          <p:spPr>
            <a:xfrm>
              <a:off x="1181670" y="-495054"/>
              <a:ext cx="199763" cy="199763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u Gothic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5" r:id="rId4"/>
    <p:sldLayoutId id="2147483654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Yu Gothic" panose="020B0400000000000000" pitchFamily="34" charset="-128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Yu Gothic Light" panose="020B0300000000000000" pitchFamily="34" charset="-128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Yu Gothic Light" panose="020B0300000000000000" pitchFamily="34" charset="-128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Yu Gothic Light" panose="020B0300000000000000" pitchFamily="34" charset="-128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Yu Gothic Light" panose="020B0300000000000000" pitchFamily="34" charset="-128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Yu Gothic Light" panose="020B0300000000000000" pitchFamily="34" charset="-128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64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pos="189">
          <p15:clr>
            <a:srgbClr val="F26B43"/>
          </p15:clr>
        </p15:guide>
        <p15:guide id="6" pos="749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github-Ahn/PSSMiniPrj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10" Type="http://schemas.openxmlformats.org/officeDocument/2006/relationships/image" Target="../media/image90.svg"/><Relationship Id="rId4" Type="http://schemas.openxmlformats.org/officeDocument/2006/relationships/image" Target="../media/image84.svg"/><Relationship Id="rId9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Relationship Id="rId9" Type="http://schemas.openxmlformats.org/officeDocument/2006/relationships/image" Target="../media/image90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github.com/github-Ahn/PSSMiniPrj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0.svg"/><Relationship Id="rId18" Type="http://schemas.openxmlformats.org/officeDocument/2006/relationships/image" Target="../media/image36.png"/><Relationship Id="rId3" Type="http://schemas.openxmlformats.org/officeDocument/2006/relationships/image" Target="../media/image92.jpeg"/><Relationship Id="rId7" Type="http://schemas.openxmlformats.org/officeDocument/2006/relationships/image" Target="../media/image96.svg"/><Relationship Id="rId12" Type="http://schemas.openxmlformats.org/officeDocument/2006/relationships/image" Target="../media/image99.png"/><Relationship Id="rId17" Type="http://schemas.openxmlformats.org/officeDocument/2006/relationships/image" Target="../media/image35.svg"/><Relationship Id="rId2" Type="http://schemas.openxmlformats.org/officeDocument/2006/relationships/image" Target="../media/image91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11" Type="http://schemas.openxmlformats.org/officeDocument/2006/relationships/image" Target="../media/image84.svg"/><Relationship Id="rId5" Type="http://schemas.openxmlformats.org/officeDocument/2006/relationships/image" Target="../media/image94.svg"/><Relationship Id="rId15" Type="http://schemas.openxmlformats.org/officeDocument/2006/relationships/image" Target="../media/image102.svg"/><Relationship Id="rId10" Type="http://schemas.openxmlformats.org/officeDocument/2006/relationships/image" Target="../media/image83.png"/><Relationship Id="rId19" Type="http://schemas.openxmlformats.org/officeDocument/2006/relationships/image" Target="../media/image37.svg"/><Relationship Id="rId4" Type="http://schemas.openxmlformats.org/officeDocument/2006/relationships/image" Target="../media/image93.png"/><Relationship Id="rId9" Type="http://schemas.openxmlformats.org/officeDocument/2006/relationships/image" Target="../media/image98.svg"/><Relationship Id="rId1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34.png"/><Relationship Id="rId3" Type="http://schemas.openxmlformats.org/officeDocument/2006/relationships/image" Target="../media/image83.png"/><Relationship Id="rId7" Type="http://schemas.openxmlformats.org/officeDocument/2006/relationships/image" Target="../media/image95.png"/><Relationship Id="rId12" Type="http://schemas.openxmlformats.org/officeDocument/2006/relationships/image" Target="../media/image102.svg"/><Relationship Id="rId2" Type="http://schemas.openxmlformats.org/officeDocument/2006/relationships/image" Target="../media/image103.png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svg"/><Relationship Id="rId11" Type="http://schemas.openxmlformats.org/officeDocument/2006/relationships/image" Target="../media/image101.png"/><Relationship Id="rId5" Type="http://schemas.openxmlformats.org/officeDocument/2006/relationships/image" Target="../media/image93.png"/><Relationship Id="rId15" Type="http://schemas.openxmlformats.org/officeDocument/2006/relationships/image" Target="../media/image36.png"/><Relationship Id="rId10" Type="http://schemas.openxmlformats.org/officeDocument/2006/relationships/image" Target="../media/image105.svg"/><Relationship Id="rId4" Type="http://schemas.openxmlformats.org/officeDocument/2006/relationships/image" Target="../media/image84.svg"/><Relationship Id="rId9" Type="http://schemas.openxmlformats.org/officeDocument/2006/relationships/image" Target="../media/image104.png"/><Relationship Id="rId14" Type="http://schemas.openxmlformats.org/officeDocument/2006/relationships/image" Target="../media/image35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github.com/github-Ahn/PSSMiniPrj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13" Type="http://schemas.openxmlformats.org/officeDocument/2006/relationships/image" Target="../media/image117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6.svg"/><Relationship Id="rId2" Type="http://schemas.openxmlformats.org/officeDocument/2006/relationships/image" Target="../media/image108.png"/><Relationship Id="rId16" Type="http://schemas.openxmlformats.org/officeDocument/2006/relationships/image" Target="../media/image120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svg"/><Relationship Id="rId11" Type="http://schemas.openxmlformats.org/officeDocument/2006/relationships/image" Target="../media/image115.png"/><Relationship Id="rId5" Type="http://schemas.openxmlformats.org/officeDocument/2006/relationships/image" Target="../media/image111.png"/><Relationship Id="rId15" Type="http://schemas.openxmlformats.org/officeDocument/2006/relationships/image" Target="../media/image119.png"/><Relationship Id="rId10" Type="http://schemas.openxmlformats.org/officeDocument/2006/relationships/image" Target="../media/image84.svg"/><Relationship Id="rId4" Type="http://schemas.openxmlformats.org/officeDocument/2006/relationships/image" Target="../media/image110.svg"/><Relationship Id="rId9" Type="http://schemas.openxmlformats.org/officeDocument/2006/relationships/image" Target="../media/image83.png"/><Relationship Id="rId14" Type="http://schemas.openxmlformats.org/officeDocument/2006/relationships/image" Target="../media/image118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github.com/github-Ahn/PSSMiniPrj" TargetMode="Externa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1F5913-C775-4BBD-ADE6-9B84A4B3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65633" y="6207366"/>
            <a:ext cx="5183092" cy="480588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chemeClr val="bg1">
                    <a:alpha val="62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Presentation By (</a:t>
            </a:r>
            <a:r>
              <a:rPr lang="ja-JP" altLang="en-US" dirty="0">
                <a:solidFill>
                  <a:schemeClr val="bg1">
                    <a:alpha val="62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株</a:t>
            </a:r>
            <a:r>
              <a:rPr lang="en-US" altLang="ja-JP" dirty="0">
                <a:solidFill>
                  <a:schemeClr val="bg1">
                    <a:alpha val="62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  <a:r>
              <a:rPr lang="ja-JP" altLang="en-US" dirty="0">
                <a:solidFill>
                  <a:schemeClr val="bg1">
                    <a:alpha val="62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パワーソフトシステム</a:t>
            </a:r>
            <a:endParaRPr lang="ko-KR" altLang="en-US" dirty="0">
              <a:solidFill>
                <a:schemeClr val="bg1">
                  <a:alpha val="62000"/>
                </a:schemeClr>
              </a:solidFill>
              <a:latin typeface="Yu Gothic Light" panose="020B0300000000000000" pitchFamily="34" charset="-128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6541" y="2021567"/>
            <a:ext cx="4898918" cy="2322178"/>
          </a:xfrm>
        </p:spPr>
        <p:txBody>
          <a:bodyPr/>
          <a:lstStyle/>
          <a:p>
            <a:pPr algn="ctr"/>
            <a:r>
              <a:rPr lang="en-US" altLang="ko-KR" sz="11500" b="1" dirty="0">
                <a:ea typeface="Yu Gothic" panose="020B0400000000000000" pitchFamily="34" charset="-128"/>
              </a:rPr>
              <a:t>Vue.js</a:t>
            </a:r>
            <a:br>
              <a:rPr lang="en-US" altLang="ko-KR" b="1" dirty="0">
                <a:ea typeface="Yu Gothic" panose="020B0400000000000000" pitchFamily="34" charset="-128"/>
              </a:rPr>
            </a:br>
            <a:r>
              <a:rPr lang="ja-JP" altLang="en-US" sz="4800" b="1" u="sng" dirty="0">
                <a:ea typeface="Yu Gothic" panose="020B0400000000000000" pitchFamily="34" charset="-128"/>
              </a:rPr>
              <a:t>入門</a:t>
            </a:r>
            <a:endParaRPr lang="ko-KR" altLang="en-US" b="1" u="sng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9258589" y="5963031"/>
            <a:ext cx="187693" cy="187693"/>
          </a:xfrm>
          <a:prstGeom prst="ellipse">
            <a:avLst/>
          </a:prstGeom>
          <a:solidFill>
            <a:schemeClr val="bg1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Yu Gothic Light" panose="020B0300000000000000" pitchFamily="34" charset="-128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AA3B824-6157-4EAD-9457-1D3607F18109}"/>
              </a:ext>
            </a:extLst>
          </p:cNvPr>
          <p:cNvSpPr/>
          <p:nvPr/>
        </p:nvSpPr>
        <p:spPr>
          <a:xfrm>
            <a:off x="2857789" y="790956"/>
            <a:ext cx="187693" cy="187693"/>
          </a:xfrm>
          <a:prstGeom prst="ellipse">
            <a:avLst/>
          </a:prstGeom>
          <a:solidFill>
            <a:schemeClr val="bg1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Yu Gothic Light" panose="020B0300000000000000" pitchFamily="34" charset="-128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5166E6-D386-4BD2-93AC-3675295E8018}"/>
              </a:ext>
            </a:extLst>
          </p:cNvPr>
          <p:cNvGrpSpPr/>
          <p:nvPr/>
        </p:nvGrpSpPr>
        <p:grpSpPr>
          <a:xfrm>
            <a:off x="10411483" y="79756"/>
            <a:ext cx="1689077" cy="701040"/>
            <a:chOff x="1517798" y="1356624"/>
            <a:chExt cx="3079601" cy="110208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453BAA3-DF75-44AE-B5E9-6C4E7DA4C7EF}"/>
                </a:ext>
              </a:extLst>
            </p:cNvPr>
            <p:cNvGrpSpPr/>
            <p:nvPr/>
          </p:nvGrpSpPr>
          <p:grpSpPr>
            <a:xfrm>
              <a:off x="1517798" y="1356624"/>
              <a:ext cx="800928" cy="898275"/>
              <a:chOff x="4287791" y="1639360"/>
              <a:chExt cx="2464988" cy="276459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AA206BE-69AE-4165-8067-AE1D6BAFFC27}"/>
                  </a:ext>
                </a:extLst>
              </p:cNvPr>
              <p:cNvSpPr/>
              <p:nvPr/>
            </p:nvSpPr>
            <p:spPr>
              <a:xfrm>
                <a:off x="4419142" y="2238775"/>
                <a:ext cx="2043404" cy="2043404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303494"/>
                  </a:gs>
                  <a:gs pos="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2349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  <a:latin typeface="Yu Gothic Light" panose="020B0300000000000000" pitchFamily="34" charset="-128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AFFC3AA-4B65-4BAF-96F1-D8A79D01DDF3}"/>
                  </a:ext>
                </a:extLst>
              </p:cNvPr>
              <p:cNvSpPr/>
              <p:nvPr/>
            </p:nvSpPr>
            <p:spPr>
              <a:xfrm rot="2601482">
                <a:off x="5842750" y="1782242"/>
                <a:ext cx="175013" cy="11897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  <a:latin typeface="Yu Gothic Light" panose="020B0300000000000000" pitchFamily="34" charset="-128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8753433-7D81-49B4-AB7D-15E84B17572C}"/>
                  </a:ext>
                </a:extLst>
              </p:cNvPr>
              <p:cNvSpPr/>
              <p:nvPr/>
            </p:nvSpPr>
            <p:spPr>
              <a:xfrm rot="2601482">
                <a:off x="6061630" y="1977882"/>
                <a:ext cx="175013" cy="11897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  <a:latin typeface="Yu Gothic Light" panose="020B0300000000000000" pitchFamily="34" charset="-128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6BCDF63-1564-47D5-BD36-463FD2BC1C3D}"/>
                  </a:ext>
                </a:extLst>
              </p:cNvPr>
              <p:cNvSpPr/>
              <p:nvPr/>
            </p:nvSpPr>
            <p:spPr>
              <a:xfrm rot="2601482">
                <a:off x="6281094" y="2181770"/>
                <a:ext cx="175013" cy="11897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  <a:latin typeface="Yu Gothic Light" panose="020B0300000000000000" pitchFamily="34" charset="-128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0644B1FD-80EB-4267-90F7-3BE6BA18E727}"/>
                  </a:ext>
                </a:extLst>
              </p:cNvPr>
              <p:cNvSpPr/>
              <p:nvPr/>
            </p:nvSpPr>
            <p:spPr>
              <a:xfrm rot="2601482">
                <a:off x="6131627" y="1639360"/>
                <a:ext cx="175013" cy="870806"/>
              </a:xfrm>
              <a:prstGeom prst="rect">
                <a:avLst/>
              </a:prstGeom>
              <a:solidFill>
                <a:srgbClr val="2E38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  <a:latin typeface="Yu Gothic Light" panose="020B0300000000000000" pitchFamily="34" charset="-128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0B810E7-D67E-49EC-BB4D-CA2E1CAAA9CA}"/>
                  </a:ext>
                </a:extLst>
              </p:cNvPr>
              <p:cNvSpPr/>
              <p:nvPr/>
            </p:nvSpPr>
            <p:spPr>
              <a:xfrm rot="2601482">
                <a:off x="6381662" y="1796644"/>
                <a:ext cx="175013" cy="870806"/>
              </a:xfrm>
              <a:prstGeom prst="rect">
                <a:avLst/>
              </a:prstGeom>
              <a:solidFill>
                <a:srgbClr val="2E38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  <a:latin typeface="Yu Gothic Light" panose="020B0300000000000000" pitchFamily="34" charset="-128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2AD9232-440C-4B98-B2B8-6A69E274A2F9}"/>
                  </a:ext>
                </a:extLst>
              </p:cNvPr>
              <p:cNvSpPr/>
              <p:nvPr/>
            </p:nvSpPr>
            <p:spPr>
              <a:xfrm rot="2601482">
                <a:off x="6577766" y="2029797"/>
                <a:ext cx="175013" cy="870806"/>
              </a:xfrm>
              <a:prstGeom prst="rect">
                <a:avLst/>
              </a:prstGeom>
              <a:solidFill>
                <a:srgbClr val="2E38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  <a:latin typeface="Yu Gothic Light" panose="020B0300000000000000" pitchFamily="34" charset="-128"/>
                </a:endParaRPr>
              </a:p>
            </p:txBody>
          </p:sp>
          <p:sp>
            <p:nvSpPr>
              <p:cNvPr id="32" name="막힌 원호 31">
                <a:extLst>
                  <a:ext uri="{FF2B5EF4-FFF2-40B4-BE49-F238E27FC236}">
                    <a16:creationId xmlns:a16="http://schemas.microsoft.com/office/drawing/2014/main" id="{159DB320-6CEE-4381-ADB6-447B659DC7F6}"/>
                  </a:ext>
                </a:extLst>
              </p:cNvPr>
              <p:cNvSpPr/>
              <p:nvPr/>
            </p:nvSpPr>
            <p:spPr>
              <a:xfrm>
                <a:off x="4287791" y="2133517"/>
                <a:ext cx="2270433" cy="2270433"/>
              </a:xfrm>
              <a:prstGeom prst="blockArc">
                <a:avLst>
                  <a:gd name="adj1" fmla="val 20759447"/>
                  <a:gd name="adj2" fmla="val 17312840"/>
                  <a:gd name="adj3" fmla="val 8532"/>
                </a:avLst>
              </a:prstGeom>
              <a:solidFill>
                <a:srgbClr val="2F3B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prstClr val="black"/>
                  </a:solidFill>
                  <a:latin typeface="Yu Gothic Light" panose="020B0300000000000000" pitchFamily="34" charset="-128"/>
                </a:endParaRPr>
              </a:p>
            </p:txBody>
          </p:sp>
          <p:sp>
            <p:nvSpPr>
              <p:cNvPr id="33" name="막힌 원호 32">
                <a:extLst>
                  <a:ext uri="{FF2B5EF4-FFF2-40B4-BE49-F238E27FC236}">
                    <a16:creationId xmlns:a16="http://schemas.microsoft.com/office/drawing/2014/main" id="{FD4B1FEB-A25E-43A9-A95A-5D2ABD2A2B2F}"/>
                  </a:ext>
                </a:extLst>
              </p:cNvPr>
              <p:cNvSpPr/>
              <p:nvPr/>
            </p:nvSpPr>
            <p:spPr>
              <a:xfrm>
                <a:off x="6143887" y="2460937"/>
                <a:ext cx="318659" cy="462118"/>
              </a:xfrm>
              <a:prstGeom prst="blockArc">
                <a:avLst>
                  <a:gd name="adj1" fmla="val 2825593"/>
                  <a:gd name="adj2" fmla="val 3867696"/>
                  <a:gd name="adj3" fmla="val 40071"/>
                </a:avLst>
              </a:prstGeom>
              <a:solidFill>
                <a:srgbClr val="2E38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prstClr val="black"/>
                  </a:solidFill>
                  <a:latin typeface="Yu Gothic Light" panose="020B0300000000000000" pitchFamily="34" charset="-128"/>
                </a:endParaRPr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D2B5B4C-6FFC-4FBD-B0FF-CECF117C4D0D}"/>
                </a:ext>
              </a:extLst>
            </p:cNvPr>
            <p:cNvSpPr/>
            <p:nvPr/>
          </p:nvSpPr>
          <p:spPr>
            <a:xfrm>
              <a:off x="1674770" y="1552960"/>
              <a:ext cx="2922629" cy="905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i="1" dirty="0">
                  <a:solidFill>
                    <a:srgbClr val="2A397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PSS</a:t>
              </a:r>
            </a:p>
            <a:p>
              <a:pPr algn="ctr"/>
              <a:r>
                <a:rPr lang="en-US" altLang="ko-KR" sz="9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Power soft system</a:t>
              </a:r>
              <a:endParaRPr lang="ko-KR" altLang="en-US" sz="900" i="1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40BD208D-8A3B-4E97-9162-5A20795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8" y="585313"/>
            <a:ext cx="5588002" cy="567808"/>
          </a:xfrm>
        </p:spPr>
        <p:txBody>
          <a:bodyPr/>
          <a:lstStyle/>
          <a:p>
            <a:r>
              <a:rPr lang="en-US" altLang="ja-JP" b="0" dirty="0">
                <a:latin typeface="Yu Gothic UI" panose="020B0500000000000000" pitchFamily="50" charset="-128"/>
                <a:ea typeface="Yu Gothic UI" panose="020B0500000000000000" pitchFamily="50" charset="-128"/>
              </a:rPr>
              <a:t>Vue.js </a:t>
            </a:r>
            <a:r>
              <a:rPr lang="ja-JP" altLang="en-US" b="0" dirty="0">
                <a:latin typeface="Yu Gothic UI" panose="020B0500000000000000" pitchFamily="50" charset="-128"/>
                <a:ea typeface="Yu Gothic UI" panose="020B0500000000000000" pitchFamily="50" charset="-128"/>
              </a:rPr>
              <a:t>のライブラリ </a:t>
            </a:r>
            <a:r>
              <a:rPr lang="en-US" altLang="ja-JP" b="0" dirty="0">
                <a:latin typeface="Yu Gothic UI" panose="020B0500000000000000" pitchFamily="50" charset="-128"/>
                <a:ea typeface="Yu Gothic UI" panose="020B0500000000000000" pitchFamily="50" charset="-128"/>
              </a:rPr>
              <a:t>Vuex</a:t>
            </a:r>
            <a:r>
              <a:rPr lang="ja-JP" altLang="en-US" b="0" dirty="0">
                <a:latin typeface="Yu Gothic UI" panose="020B0500000000000000" pitchFamily="50" charset="-128"/>
                <a:ea typeface="Yu Gothic UI" panose="020B0500000000000000" pitchFamily="50" charset="-128"/>
              </a:rPr>
              <a:t>①</a:t>
            </a:r>
            <a:endParaRPr lang="ja-JP" altLang="en-US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pic>
        <p:nvPicPr>
          <p:cNvPr id="2050" name="Picture 2" descr="vuex">
            <a:extLst>
              <a:ext uri="{FF2B5EF4-FFF2-40B4-BE49-F238E27FC236}">
                <a16:creationId xmlns:a16="http://schemas.microsoft.com/office/drawing/2014/main" id="{A1AE8E26-3902-492D-BD43-21EB784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18" y="1322738"/>
            <a:ext cx="6741799" cy="484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D826E06-C59D-49CD-B6F0-C7B032856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974" y="1172538"/>
            <a:ext cx="4169218" cy="5141343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D3A8B3-A4A0-4B14-9087-7A3C2CE39A70}"/>
              </a:ext>
            </a:extLst>
          </p:cNvPr>
          <p:cNvSpPr/>
          <p:nvPr/>
        </p:nvSpPr>
        <p:spPr>
          <a:xfrm>
            <a:off x="8402104" y="1265254"/>
            <a:ext cx="1947675" cy="2324023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B799997-3788-45E5-B4A1-A2907AF9BC0A}"/>
              </a:ext>
            </a:extLst>
          </p:cNvPr>
          <p:cNvCxnSpPr>
            <a:cxnSpLocks/>
          </p:cNvCxnSpPr>
          <p:nvPr/>
        </p:nvCxnSpPr>
        <p:spPr>
          <a:xfrm flipV="1">
            <a:off x="4123426" y="1923691"/>
            <a:ext cx="5055080" cy="166558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67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40BD208D-8A3B-4E97-9162-5A20795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8" y="585313"/>
            <a:ext cx="5588002" cy="567808"/>
          </a:xfrm>
        </p:spPr>
        <p:txBody>
          <a:bodyPr/>
          <a:lstStyle/>
          <a:p>
            <a:r>
              <a:rPr lang="en-US" altLang="ja-JP" b="0" dirty="0">
                <a:latin typeface="Yu Gothic UI" panose="020B0500000000000000" pitchFamily="50" charset="-128"/>
                <a:ea typeface="Yu Gothic UI" panose="020B0500000000000000" pitchFamily="50" charset="-128"/>
              </a:rPr>
              <a:t>Vue.js </a:t>
            </a:r>
            <a:r>
              <a:rPr lang="ja-JP" altLang="en-US" b="0" dirty="0">
                <a:latin typeface="Yu Gothic UI" panose="020B0500000000000000" pitchFamily="50" charset="-128"/>
                <a:ea typeface="Yu Gothic UI" panose="020B0500000000000000" pitchFamily="50" charset="-128"/>
              </a:rPr>
              <a:t>のライブラリ </a:t>
            </a:r>
            <a:r>
              <a:rPr lang="en-US" altLang="ja-JP" b="0" dirty="0">
                <a:latin typeface="Yu Gothic UI" panose="020B0500000000000000" pitchFamily="50" charset="-128"/>
                <a:ea typeface="Yu Gothic UI" panose="020B0500000000000000" pitchFamily="50" charset="-128"/>
              </a:rPr>
              <a:t>Vuex</a:t>
            </a:r>
            <a:r>
              <a:rPr lang="ja-JP" altLang="en-US" b="0" dirty="0">
                <a:latin typeface="Yu Gothic UI" panose="020B0500000000000000" pitchFamily="50" charset="-128"/>
                <a:ea typeface="Yu Gothic UI" panose="020B0500000000000000" pitchFamily="50" charset="-128"/>
              </a:rPr>
              <a:t>②</a:t>
            </a:r>
            <a:endParaRPr lang="ja-JP" altLang="en-US" dirty="0">
              <a:ea typeface="Yu Gothic" panose="020B0400000000000000" pitchFamily="34" charset="-128"/>
            </a:endParaRPr>
          </a:p>
        </p:txBody>
      </p:sp>
      <p:pic>
        <p:nvPicPr>
          <p:cNvPr id="1026" name="Picture 2" descr="Vuexでのデータ管理のイメージ">
            <a:extLst>
              <a:ext uri="{FF2B5EF4-FFF2-40B4-BE49-F238E27FC236}">
                <a16:creationId xmlns:a16="http://schemas.microsoft.com/office/drawing/2014/main" id="{0E0C8F54-3601-4B5B-811C-14DDCA807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82" y="1718843"/>
            <a:ext cx="9425736" cy="410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66F57F2-F409-4398-A345-962CCA68EE5F}"/>
              </a:ext>
            </a:extLst>
          </p:cNvPr>
          <p:cNvGrpSpPr/>
          <p:nvPr/>
        </p:nvGrpSpPr>
        <p:grpSpPr>
          <a:xfrm>
            <a:off x="10141118" y="3060860"/>
            <a:ext cx="1473799" cy="1197376"/>
            <a:chOff x="10141118" y="3060860"/>
            <a:chExt cx="1473799" cy="1197376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7DF0AAEE-93AB-444D-AA89-C78A03FABD71}"/>
                </a:ext>
              </a:extLst>
            </p:cNvPr>
            <p:cNvSpPr/>
            <p:nvPr/>
          </p:nvSpPr>
          <p:spPr>
            <a:xfrm>
              <a:off x="10141118" y="3060860"/>
              <a:ext cx="1473799" cy="11973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2000" dirty="0">
                <a:solidFill>
                  <a:srgbClr val="41B883"/>
                </a:solidFill>
                <a:latin typeface="Yu Gothic UI" panose="020B0500000000000000" pitchFamily="50" charset="-128"/>
                <a:ea typeface="Yu Gothic UI" panose="020B0500000000000000" pitchFamily="50" charset="-128"/>
              </a:endParaRPr>
            </a:p>
          </p:txBody>
        </p: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3A6F672-A88E-40A4-A899-3308D915F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1804" y="3147271"/>
              <a:ext cx="1303468" cy="1024552"/>
            </a:xfrm>
            <a:prstGeom prst="rect">
              <a:avLst/>
            </a:prstGeom>
          </p:spPr>
        </p:pic>
      </p:grpSp>
      <p:cxnSp>
        <p:nvCxnSpPr>
          <p:cNvPr id="9" name="コネクタ: カギ線 8">
            <a:extLst>
              <a:ext uri="{FF2B5EF4-FFF2-40B4-BE49-F238E27FC236}">
                <a16:creationId xmlns:a16="http://schemas.microsoft.com/office/drawing/2014/main" id="{9854C6BF-C5F6-414A-8643-A5C1F37E1DD0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rot="16200000" flipV="1">
            <a:off x="9881725" y="2064567"/>
            <a:ext cx="299957" cy="1692630"/>
          </a:xfrm>
          <a:prstGeom prst="bentConnector3">
            <a:avLst>
              <a:gd name="adj1" fmla="val 564737"/>
            </a:avLst>
          </a:prstGeom>
          <a:ln w="57150">
            <a:solidFill>
              <a:srgbClr val="0C47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4741625-A38D-44D2-AA28-10B8EBD4C2D6}"/>
              </a:ext>
            </a:extLst>
          </p:cNvPr>
          <p:cNvSpPr/>
          <p:nvPr/>
        </p:nvSpPr>
        <p:spPr>
          <a:xfrm flipV="1">
            <a:off x="8890000" y="2760903"/>
            <a:ext cx="590776" cy="25307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2000" dirty="0">
              <a:solidFill>
                <a:srgbClr val="41B883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826301A-FA37-46F6-9A43-4B2BD19463FB}"/>
              </a:ext>
            </a:extLst>
          </p:cNvPr>
          <p:cNvSpPr/>
          <p:nvPr/>
        </p:nvSpPr>
        <p:spPr>
          <a:xfrm flipV="1">
            <a:off x="8558602" y="4190244"/>
            <a:ext cx="590776" cy="25307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2000" dirty="0">
              <a:solidFill>
                <a:srgbClr val="41B883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cxnSp>
        <p:nvCxnSpPr>
          <p:cNvPr id="22" name="コネクタ: カギ線 21">
            <a:extLst>
              <a:ext uri="{FF2B5EF4-FFF2-40B4-BE49-F238E27FC236}">
                <a16:creationId xmlns:a16="http://schemas.microsoft.com/office/drawing/2014/main" id="{ADAEC719-C1FC-4859-B7D2-EEB208491C0B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rot="5400000">
            <a:off x="9773464" y="3338762"/>
            <a:ext cx="185080" cy="2024028"/>
          </a:xfrm>
          <a:prstGeom prst="bentConnector3">
            <a:avLst>
              <a:gd name="adj1" fmla="val 896787"/>
            </a:avLst>
          </a:prstGeom>
          <a:ln w="57150">
            <a:solidFill>
              <a:srgbClr val="0C47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F5A44CB-48E5-49E3-891D-09277C9F4055}"/>
              </a:ext>
            </a:extLst>
          </p:cNvPr>
          <p:cNvGrpSpPr/>
          <p:nvPr/>
        </p:nvGrpSpPr>
        <p:grpSpPr>
          <a:xfrm>
            <a:off x="3292230" y="1208950"/>
            <a:ext cx="6111989" cy="5126713"/>
            <a:chOff x="-1906370" y="995016"/>
            <a:chExt cx="6788921" cy="5694521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09F8CAD1-CF05-4770-8A6D-EADCF9CB69DB}"/>
                </a:ext>
              </a:extLst>
            </p:cNvPr>
            <p:cNvSpPr/>
            <p:nvPr/>
          </p:nvSpPr>
          <p:spPr>
            <a:xfrm>
              <a:off x="-1906370" y="995016"/>
              <a:ext cx="6788921" cy="56945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2000" dirty="0">
                <a:solidFill>
                  <a:srgbClr val="41B883"/>
                </a:solidFill>
                <a:latin typeface="Yu Gothic UI" panose="020B0500000000000000" pitchFamily="50" charset="-128"/>
                <a:ea typeface="Yu Gothic UI" panose="020B0500000000000000" pitchFamily="50" charset="-128"/>
              </a:endParaRPr>
            </a:p>
          </p:txBody>
        </p:sp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CD7D1205-5B4B-49C5-AC5C-CF2239F34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70858" y="1115827"/>
              <a:ext cx="6506759" cy="5445154"/>
            </a:xfrm>
            <a:prstGeom prst="rect">
              <a:avLst/>
            </a:prstGeom>
          </p:spPr>
        </p:pic>
      </p:grp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0E453336-55E7-44F7-B220-00638F9994E8}"/>
              </a:ext>
            </a:extLst>
          </p:cNvPr>
          <p:cNvSpPr/>
          <p:nvPr/>
        </p:nvSpPr>
        <p:spPr>
          <a:xfrm>
            <a:off x="119386" y="638074"/>
            <a:ext cx="3758890" cy="283851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1200" b="1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Actions</a:t>
            </a:r>
          </a:p>
          <a:p>
            <a:pPr>
              <a:lnSpc>
                <a:spcPct val="150000"/>
              </a:lnSpc>
            </a:pP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・</a:t>
            </a:r>
            <a:r>
              <a:rPr lang="en-US" altLang="ja-JP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Mutation</a:t>
            </a: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を実行させる役割を担う。</a:t>
            </a:r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・</a:t>
            </a:r>
            <a:r>
              <a:rPr lang="en-US" altLang="ja-JP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actions</a:t>
            </a: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内で、関数を作成する。</a:t>
            </a:r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・</a:t>
            </a:r>
            <a:r>
              <a:rPr lang="en-US" altLang="ja-JP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dispatch('</a:t>
            </a: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関数名</a:t>
            </a:r>
            <a:r>
              <a:rPr lang="en-US" altLang="ja-JP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', '</a:t>
            </a: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引数</a:t>
            </a:r>
            <a:r>
              <a:rPr lang="en-US" altLang="ja-JP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の方式で、呼び出す。</a:t>
            </a:r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>
              <a:lnSpc>
                <a:spcPct val="150000"/>
              </a:lnSpc>
            </a:pPr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>
              <a:lnSpc>
                <a:spcPct val="150000"/>
              </a:lnSpc>
            </a:pPr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>
              <a:lnSpc>
                <a:spcPct val="150000"/>
              </a:lnSpc>
            </a:pPr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>
              <a:lnSpc>
                <a:spcPct val="150000"/>
              </a:lnSpc>
            </a:pPr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>
              <a:lnSpc>
                <a:spcPct val="150000"/>
              </a:lnSpc>
            </a:pPr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>
              <a:lnSpc>
                <a:spcPct val="150000"/>
              </a:lnSpc>
            </a:pPr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38C76987-5326-4151-90BE-BEFA701ABB09}"/>
              </a:ext>
            </a:extLst>
          </p:cNvPr>
          <p:cNvSpPr/>
          <p:nvPr/>
        </p:nvSpPr>
        <p:spPr>
          <a:xfrm>
            <a:off x="7585634" y="206647"/>
            <a:ext cx="4533734" cy="25854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1200" b="1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Mutation</a:t>
            </a:r>
          </a:p>
          <a:p>
            <a:pPr>
              <a:lnSpc>
                <a:spcPct val="150000"/>
              </a:lnSpc>
            </a:pP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・</a:t>
            </a:r>
            <a:r>
              <a:rPr lang="en-US" altLang="ja-JP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State</a:t>
            </a: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の変更を担当する。 </a:t>
            </a:r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・必ず、</a:t>
            </a:r>
            <a:r>
              <a:rPr lang="en-US" altLang="ja-JP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Mutation</a:t>
            </a: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を通して、</a:t>
            </a:r>
            <a:r>
              <a:rPr lang="en-US" altLang="ja-JP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State</a:t>
            </a: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を変更する必要がある。</a:t>
            </a:r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・</a:t>
            </a:r>
            <a:r>
              <a:rPr lang="en-US" altLang="ja-JP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mutations</a:t>
            </a: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内で、関数を作成。</a:t>
            </a:r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・</a:t>
            </a:r>
            <a:r>
              <a:rPr lang="en-US" altLang="ja-JP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commit(‘</a:t>
            </a: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関数名</a:t>
            </a:r>
            <a:r>
              <a:rPr lang="en-US" altLang="ja-JP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 ‘</a:t>
            </a: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引数’</a:t>
            </a:r>
            <a:r>
              <a:rPr lang="en-US" altLang="ja-JP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の方式で、呼び出す。</a:t>
            </a:r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>
              <a:lnSpc>
                <a:spcPct val="150000"/>
              </a:lnSpc>
            </a:pPr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>
              <a:lnSpc>
                <a:spcPct val="150000"/>
              </a:lnSpc>
            </a:pPr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>
              <a:lnSpc>
                <a:spcPct val="150000"/>
              </a:lnSpc>
            </a:pPr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>
              <a:lnSpc>
                <a:spcPct val="150000"/>
              </a:lnSpc>
            </a:pPr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740807EC-C156-4141-B7B7-1B41839184EA}"/>
              </a:ext>
            </a:extLst>
          </p:cNvPr>
          <p:cNvSpPr/>
          <p:nvPr/>
        </p:nvSpPr>
        <p:spPr>
          <a:xfrm>
            <a:off x="65386" y="3740629"/>
            <a:ext cx="3812890" cy="239908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56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1200" b="1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State (</a:t>
            </a:r>
            <a:r>
              <a:rPr lang="ja-JP" altLang="en-US" sz="1200" b="1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データオブジェクト</a:t>
            </a:r>
            <a:r>
              <a:rPr lang="en-US" altLang="ja-JP" sz="1200" b="1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・</a:t>
            </a:r>
            <a:r>
              <a:rPr lang="en-US" altLang="ja-JP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State</a:t>
            </a: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は、共通で参照するための変数を定義。</a:t>
            </a:r>
            <a:br>
              <a:rPr lang="en-US" altLang="ja-JP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・プロジェクトのどこでも参照して使用することが出来る。</a:t>
            </a:r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200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・すべてのコンポーネントで、共通の値を使用できる。</a:t>
            </a:r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>
              <a:lnSpc>
                <a:spcPct val="150000"/>
              </a:lnSpc>
            </a:pPr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>
              <a:lnSpc>
                <a:spcPct val="150000"/>
              </a:lnSpc>
            </a:pPr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>
              <a:lnSpc>
                <a:spcPct val="150000"/>
              </a:lnSpc>
            </a:pPr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endParaRPr lang="en-US" altLang="ja-JP" sz="1200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84D57742-AE9B-444F-BAAA-3E49E8D18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89" y="5020147"/>
            <a:ext cx="3469349" cy="969817"/>
          </a:xfrm>
          <a:prstGeom prst="rect">
            <a:avLst/>
          </a:prstGeom>
        </p:spPr>
      </p:pic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F36AC1E9-00B6-470F-8AD5-977738B858A3}"/>
              </a:ext>
            </a:extLst>
          </p:cNvPr>
          <p:cNvCxnSpPr>
            <a:cxnSpLocks/>
          </p:cNvCxnSpPr>
          <p:nvPr/>
        </p:nvCxnSpPr>
        <p:spPr>
          <a:xfrm flipH="1" flipV="1">
            <a:off x="3093172" y="4134306"/>
            <a:ext cx="2837419" cy="695299"/>
          </a:xfrm>
          <a:prstGeom prst="straightConnector1">
            <a:avLst/>
          </a:prstGeom>
          <a:ln w="57150">
            <a:solidFill>
              <a:srgbClr val="B565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図 33">
            <a:extLst>
              <a:ext uri="{FF2B5EF4-FFF2-40B4-BE49-F238E27FC236}">
                <a16:creationId xmlns:a16="http://schemas.microsoft.com/office/drawing/2014/main" id="{C8592A83-E93E-403C-9858-1BC68E4F5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457" y="1643518"/>
            <a:ext cx="3933825" cy="1000125"/>
          </a:xfrm>
          <a:prstGeom prst="rect">
            <a:avLst/>
          </a:prstGeom>
        </p:spPr>
      </p:pic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3A432E4-1809-4DD0-A689-B2B18EAF25D3}"/>
              </a:ext>
            </a:extLst>
          </p:cNvPr>
          <p:cNvCxnSpPr>
            <a:cxnSpLocks/>
          </p:cNvCxnSpPr>
          <p:nvPr/>
        </p:nvCxnSpPr>
        <p:spPr>
          <a:xfrm flipV="1">
            <a:off x="7219910" y="2329390"/>
            <a:ext cx="1827177" cy="166005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D40C666E-12A8-49A9-BAAE-D9AA817E0180}"/>
              </a:ext>
            </a:extLst>
          </p:cNvPr>
          <p:cNvGrpSpPr/>
          <p:nvPr/>
        </p:nvGrpSpPr>
        <p:grpSpPr>
          <a:xfrm>
            <a:off x="462866" y="1769064"/>
            <a:ext cx="3108696" cy="1550136"/>
            <a:chOff x="462866" y="1769064"/>
            <a:chExt cx="3108696" cy="1550136"/>
          </a:xfrm>
        </p:grpSpPr>
        <p:pic>
          <p:nvPicPr>
            <p:cNvPr id="42" name="図 41">
              <a:extLst>
                <a:ext uri="{FF2B5EF4-FFF2-40B4-BE49-F238E27FC236}">
                  <a16:creationId xmlns:a16="http://schemas.microsoft.com/office/drawing/2014/main" id="{3063446B-718F-4D4B-A703-21516F583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866" y="1769064"/>
              <a:ext cx="3108696" cy="1550136"/>
            </a:xfrm>
            <a:prstGeom prst="rect">
              <a:avLst/>
            </a:prstGeom>
          </p:spPr>
        </p:pic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48CFD797-8D0D-4F9A-BAB7-80AA0B6CAED9}"/>
                </a:ext>
              </a:extLst>
            </p:cNvPr>
            <p:cNvSpPr txBox="1"/>
            <p:nvPr/>
          </p:nvSpPr>
          <p:spPr>
            <a:xfrm>
              <a:off x="507541" y="1769064"/>
              <a:ext cx="1285742" cy="3693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dirty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EE26261-A2A6-421C-BD80-93F0BF611BBA}"/>
                </a:ext>
              </a:extLst>
            </p:cNvPr>
            <p:cNvSpPr txBox="1"/>
            <p:nvPr/>
          </p:nvSpPr>
          <p:spPr>
            <a:xfrm>
              <a:off x="3030134" y="2643643"/>
              <a:ext cx="541428" cy="3693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dirty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390FA17F-BB59-45B4-BC35-43424B27E34E}"/>
                </a:ext>
              </a:extLst>
            </p:cNvPr>
            <p:cNvSpPr txBox="1"/>
            <p:nvPr/>
          </p:nvSpPr>
          <p:spPr>
            <a:xfrm>
              <a:off x="507541" y="2139691"/>
              <a:ext cx="1839949" cy="3693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dirty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</p:grp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504367F8-C349-4029-822B-A44470797F15}"/>
              </a:ext>
            </a:extLst>
          </p:cNvPr>
          <p:cNvCxnSpPr>
            <a:cxnSpLocks/>
          </p:cNvCxnSpPr>
          <p:nvPr/>
        </p:nvCxnSpPr>
        <p:spPr>
          <a:xfrm flipH="1" flipV="1">
            <a:off x="3014937" y="2260358"/>
            <a:ext cx="2900607" cy="908587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1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591DDB07-7BE0-4A8F-BA82-83E339A7D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1" b="1"/>
          <a:stretch/>
        </p:blipFill>
        <p:spPr bwMode="auto">
          <a:xfrm>
            <a:off x="2088197" y="1097294"/>
            <a:ext cx="8015605" cy="442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79DC35-7B8A-4EF0-9A3E-782497D0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425" y="2119746"/>
            <a:ext cx="6723150" cy="2618509"/>
          </a:xfrm>
        </p:spPr>
        <p:txBody>
          <a:bodyPr/>
          <a:lstStyle/>
          <a:p>
            <a:r>
              <a:rPr lang="en-US" altLang="ko-KR" dirty="0">
                <a:ea typeface="Yu Gothic" panose="020B0400000000000000" pitchFamily="34" charset="-128"/>
              </a:rPr>
              <a:t>2. </a:t>
            </a:r>
            <a:r>
              <a:rPr lang="ja-JP" altLang="en-US" dirty="0">
                <a:ea typeface="Yu Gothic" panose="020B0400000000000000" pitchFamily="34" charset="-128"/>
              </a:rPr>
              <a:t>開発環境セットアップ</a:t>
            </a:r>
            <a:br>
              <a:rPr lang="en-US" altLang="ja-JP" dirty="0">
                <a:ea typeface="Yu Gothic" panose="020B0400000000000000" pitchFamily="34" charset="-128"/>
              </a:rPr>
            </a:br>
            <a:br>
              <a:rPr lang="en-US" altLang="ja-JP" dirty="0">
                <a:ea typeface="Yu Gothic" panose="020B0400000000000000" pitchFamily="34" charset="-128"/>
              </a:rPr>
            </a:br>
            <a:r>
              <a:rPr lang="en-US" altLang="ja-JP" dirty="0">
                <a:ea typeface="Yu Gothic" panose="020B0400000000000000" pitchFamily="34" charset="-128"/>
              </a:rPr>
              <a:t>Node.js</a:t>
            </a:r>
            <a:r>
              <a:rPr lang="ja-JP" altLang="en-US" dirty="0">
                <a:ea typeface="Yu Gothic" panose="020B0400000000000000" pitchFamily="34" charset="-128"/>
              </a:rPr>
              <a:t>インストール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3A47D94-945A-4921-B16D-1214B003DE4D}"/>
              </a:ext>
            </a:extLst>
          </p:cNvPr>
          <p:cNvGrpSpPr/>
          <p:nvPr/>
        </p:nvGrpSpPr>
        <p:grpSpPr>
          <a:xfrm>
            <a:off x="534035" y="4684675"/>
            <a:ext cx="1390650" cy="1876463"/>
            <a:chOff x="534035" y="4684675"/>
            <a:chExt cx="1390650" cy="187646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85F8A3F-DFC6-4473-938B-A47135CBAB50}"/>
                </a:ext>
              </a:extLst>
            </p:cNvPr>
            <p:cNvGrpSpPr/>
            <p:nvPr/>
          </p:nvGrpSpPr>
          <p:grpSpPr>
            <a:xfrm>
              <a:off x="534035" y="4684675"/>
              <a:ext cx="1390650" cy="1876463"/>
              <a:chOff x="534035" y="4684675"/>
              <a:chExt cx="1390650" cy="1876463"/>
            </a:xfrm>
          </p:grpSpPr>
          <p:pic>
            <p:nvPicPr>
              <p:cNvPr id="6" name="그래픽 5" descr="커피 머그잔을 들고 있는 남자">
                <a:extLst>
                  <a:ext uri="{FF2B5EF4-FFF2-40B4-BE49-F238E27FC236}">
                    <a16:creationId xmlns:a16="http://schemas.microsoft.com/office/drawing/2014/main" id="{1FAD37C8-9F7B-4666-A4A2-4DDBEA6E6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34035" y="5294313"/>
                <a:ext cx="1390650" cy="1266825"/>
              </a:xfrm>
              <a:prstGeom prst="rect">
                <a:avLst/>
              </a:prstGeom>
            </p:spPr>
          </p:pic>
          <p:pic>
            <p:nvPicPr>
              <p:cNvPr id="11" name="그래픽 10" descr="머리를 묶은 여자">
                <a:extLst>
                  <a:ext uri="{FF2B5EF4-FFF2-40B4-BE49-F238E27FC236}">
                    <a16:creationId xmlns:a16="http://schemas.microsoft.com/office/drawing/2014/main" id="{2A681FD8-D6BF-49B3-9418-F101FFE79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48360" y="4684675"/>
                <a:ext cx="762000" cy="752475"/>
              </a:xfrm>
              <a:prstGeom prst="rect">
                <a:avLst/>
              </a:prstGeom>
            </p:spPr>
          </p:pic>
        </p:grpSp>
        <p:pic>
          <p:nvPicPr>
            <p:cNvPr id="17" name="그래픽 16" descr="웃는 여자">
              <a:extLst>
                <a:ext uri="{FF2B5EF4-FFF2-40B4-BE49-F238E27FC236}">
                  <a16:creationId xmlns:a16="http://schemas.microsoft.com/office/drawing/2014/main" id="{632D8D77-8A12-4D85-8B7C-879DF2B87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4916" y="4997451"/>
              <a:ext cx="304800" cy="333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2950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DB7F86-2BA3-43CA-AFD3-AB2157AA3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4333"/>
          <a:stretch/>
        </p:blipFill>
        <p:spPr>
          <a:xfrm>
            <a:off x="247650" y="321733"/>
            <a:ext cx="11734799" cy="621453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171A68-8215-4AAE-99DE-B0FDDF157DED}"/>
              </a:ext>
            </a:extLst>
          </p:cNvPr>
          <p:cNvSpPr/>
          <p:nvPr/>
        </p:nvSpPr>
        <p:spPr>
          <a:xfrm>
            <a:off x="1212285" y="4126301"/>
            <a:ext cx="9805528" cy="1093110"/>
          </a:xfrm>
          <a:prstGeom prst="rect">
            <a:avLst/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Node.JS</a:t>
            </a:r>
            <a:r>
              <a:rPr lang="ja-JP" altLang="en-US" sz="2400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公式サイトよりセットアップファイルをダウンロードする</a:t>
            </a:r>
            <a:endParaRPr lang="en-US" altLang="ja-JP" sz="2400" b="1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algn="ctr"/>
            <a:r>
              <a:rPr lang="ja-JP" altLang="en-US" sz="2400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リンク：</a:t>
            </a:r>
            <a:r>
              <a:rPr lang="en-US" altLang="ja-JP" sz="2400" b="1" dirty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https://nodejs.org/ja/</a:t>
            </a:r>
            <a:endParaRPr lang="ko-KR" altLang="en-US" sz="2400" b="1" dirty="0">
              <a:solidFill>
                <a:schemeClr val="tx1"/>
              </a:solidFill>
              <a:latin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821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37985-4E2F-4614-83D8-36564509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200" dirty="0">
                <a:ea typeface="Yu Gothic" panose="020B0400000000000000" pitchFamily="34" charset="-128"/>
              </a:rPr>
              <a:t>開発環境構成</a:t>
            </a:r>
            <a:br>
              <a:rPr lang="en-US" altLang="ko-KR" sz="4400" dirty="0">
                <a:ea typeface="Yu Gothic" panose="020B0400000000000000" pitchFamily="34" charset="-128"/>
              </a:rPr>
            </a:br>
            <a:r>
              <a:rPr lang="ja-JP" altLang="en-US" sz="1800" dirty="0">
                <a:ea typeface="Yu Gothic" panose="020B0400000000000000" pitchFamily="34" charset="-128"/>
              </a:rPr>
              <a:t>①</a:t>
            </a:r>
            <a:r>
              <a:rPr lang="en-US" altLang="ko-KR" sz="1800" dirty="0">
                <a:ea typeface="Yu Gothic" panose="020B0400000000000000" pitchFamily="34" charset="-128"/>
              </a:rPr>
              <a:t>Node.js</a:t>
            </a:r>
            <a:r>
              <a:rPr lang="ja-JP" altLang="en-US" sz="1800" dirty="0">
                <a:ea typeface="Yu Gothic" panose="020B0400000000000000" pitchFamily="34" charset="-128"/>
              </a:rPr>
              <a:t>インストール</a:t>
            </a:r>
            <a:endParaRPr lang="ko-KR" altLang="en-US" sz="1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3EC79F-9AFE-45B2-A5D5-B5BC0F74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Presentation By</a:t>
            </a:r>
            <a:endParaRPr lang="en-US" sz="105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  <a:endParaRPr lang="en-US" sz="105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1C57D8-02D0-4543-B4AB-CFDA2137C876}"/>
              </a:ext>
            </a:extLst>
          </p:cNvPr>
          <p:cNvCxnSpPr>
            <a:cxnSpLocks/>
          </p:cNvCxnSpPr>
          <p:nvPr/>
        </p:nvCxnSpPr>
        <p:spPr>
          <a:xfrm>
            <a:off x="4406900" y="1272301"/>
            <a:ext cx="7485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D0E4BE2-ACC9-4DFE-BCED-C5D3453BFAD7}"/>
              </a:ext>
            </a:extLst>
          </p:cNvPr>
          <p:cNvGrpSpPr/>
          <p:nvPr/>
        </p:nvGrpSpPr>
        <p:grpSpPr>
          <a:xfrm>
            <a:off x="3952349" y="535860"/>
            <a:ext cx="7403564" cy="5786280"/>
            <a:chOff x="3152775" y="924673"/>
            <a:chExt cx="5886450" cy="460057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033205B-FABD-4B8F-BD46-5ECD0BA50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2775" y="924673"/>
              <a:ext cx="5886450" cy="460057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A1D8404-CA39-41DF-A091-BA4907BDC938}"/>
                </a:ext>
              </a:extLst>
            </p:cNvPr>
            <p:cNvSpPr/>
            <p:nvPr/>
          </p:nvSpPr>
          <p:spPr>
            <a:xfrm>
              <a:off x="6827520" y="5029200"/>
              <a:ext cx="1046480" cy="386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549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3EC79F-9AFE-45B2-A5D5-B5BC0F74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Presentation By</a:t>
            </a:r>
            <a:r>
              <a:rPr lang="en-US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r>
              <a:rPr lang="en-US" altLang="ja-JP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  <a:endParaRPr lang="en-US" sz="105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1C57D8-02D0-4543-B4AB-CFDA2137C876}"/>
              </a:ext>
            </a:extLst>
          </p:cNvPr>
          <p:cNvCxnSpPr>
            <a:cxnSpLocks/>
          </p:cNvCxnSpPr>
          <p:nvPr/>
        </p:nvCxnSpPr>
        <p:spPr>
          <a:xfrm>
            <a:off x="4406900" y="1272301"/>
            <a:ext cx="7485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E3016A6C-F7CB-4E81-B990-E46DE750A1D6}"/>
              </a:ext>
            </a:extLst>
          </p:cNvPr>
          <p:cNvGrpSpPr/>
          <p:nvPr/>
        </p:nvGrpSpPr>
        <p:grpSpPr>
          <a:xfrm>
            <a:off x="3782272" y="490761"/>
            <a:ext cx="7255662" cy="5662746"/>
            <a:chOff x="3144520" y="1128712"/>
            <a:chExt cx="5894705" cy="46005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9621F0A-739E-49D9-B75D-226166BF320C}"/>
                </a:ext>
              </a:extLst>
            </p:cNvPr>
            <p:cNvGrpSpPr/>
            <p:nvPr/>
          </p:nvGrpSpPr>
          <p:grpSpPr>
            <a:xfrm>
              <a:off x="3152775" y="1128712"/>
              <a:ext cx="5886450" cy="4600575"/>
              <a:chOff x="3152775" y="1128712"/>
              <a:chExt cx="5886450" cy="460057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493DC5D-A136-46A5-8A1E-C8DA30D54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52775" y="1128712"/>
                <a:ext cx="5886450" cy="4600575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A6B74D9-38C0-4E5C-BC6C-414E702ACE1C}"/>
                  </a:ext>
                </a:extLst>
              </p:cNvPr>
              <p:cNvSpPr/>
              <p:nvPr/>
            </p:nvSpPr>
            <p:spPr>
              <a:xfrm>
                <a:off x="6827520" y="5232400"/>
                <a:ext cx="1046480" cy="38608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latin typeface="Yu Gothic Light" panose="020B0300000000000000" pitchFamily="34" charset="-128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BEEE831-6DF7-490F-A0AD-FF03437F0AAD}"/>
                  </a:ext>
                </a:extLst>
              </p:cNvPr>
              <p:cNvSpPr/>
              <p:nvPr/>
            </p:nvSpPr>
            <p:spPr>
              <a:xfrm>
                <a:off x="3332480" y="4663440"/>
                <a:ext cx="2844800" cy="38608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latin typeface="Yu Gothic Light" panose="020B0300000000000000" pitchFamily="34" charset="-128"/>
                </a:endParaRPr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CA0B530-6975-4DF3-87AA-8A11B9C98791}"/>
                </a:ext>
              </a:extLst>
            </p:cNvPr>
            <p:cNvSpPr/>
            <p:nvPr/>
          </p:nvSpPr>
          <p:spPr>
            <a:xfrm>
              <a:off x="3144520" y="4392433"/>
              <a:ext cx="375920" cy="3759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1</a:t>
              </a:r>
              <a:endParaRPr lang="ko-KR" altLang="en-US" sz="2000" b="1" dirty="0">
                <a:latin typeface="Yu Gothic Light" panose="020B0300000000000000" pitchFamily="34" charset="-128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C6DFE97-9CFB-4327-A7BD-B8D0F6BE4A49}"/>
                </a:ext>
              </a:extLst>
            </p:cNvPr>
            <p:cNvSpPr/>
            <p:nvPr/>
          </p:nvSpPr>
          <p:spPr>
            <a:xfrm>
              <a:off x="6639560" y="5030232"/>
              <a:ext cx="375920" cy="3759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2</a:t>
              </a:r>
              <a:endParaRPr lang="ko-KR" altLang="en-US" sz="2000" b="1" dirty="0">
                <a:latin typeface="Yu Gothic Light" panose="020B0300000000000000" pitchFamily="34" charset="-128"/>
              </a:endParaRPr>
            </a:p>
          </p:txBody>
        </p:sp>
      </p:grpSp>
      <p:sp>
        <p:nvSpPr>
          <p:cNvPr id="20" name="제목 1">
            <a:extLst>
              <a:ext uri="{FF2B5EF4-FFF2-40B4-BE49-F238E27FC236}">
                <a16:creationId xmlns:a16="http://schemas.microsoft.com/office/drawing/2014/main" id="{B0E888EB-0943-4523-A2FA-D539AD56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26" y="704493"/>
            <a:ext cx="3101208" cy="567808"/>
          </a:xfrm>
        </p:spPr>
        <p:txBody>
          <a:bodyPr/>
          <a:lstStyle/>
          <a:p>
            <a:r>
              <a:rPr lang="ja-JP" altLang="en-US" sz="3200" dirty="0">
                <a:ea typeface="Yu Gothic" panose="020B0400000000000000" pitchFamily="34" charset="-128"/>
              </a:rPr>
              <a:t>開発環境構成</a:t>
            </a:r>
            <a:br>
              <a:rPr lang="en-US" altLang="ko-KR" sz="4400" dirty="0">
                <a:ea typeface="Yu Gothic" panose="020B0400000000000000" pitchFamily="34" charset="-128"/>
              </a:rPr>
            </a:br>
            <a:r>
              <a:rPr lang="ja-JP" altLang="en-US" sz="1800" dirty="0">
                <a:ea typeface="Yu Gothic" panose="020B0400000000000000" pitchFamily="34" charset="-128"/>
              </a:rPr>
              <a:t>①</a:t>
            </a:r>
            <a:r>
              <a:rPr lang="en-US" altLang="ko-KR" sz="1800" dirty="0">
                <a:ea typeface="Yu Gothic" panose="020B0400000000000000" pitchFamily="34" charset="-128"/>
              </a:rPr>
              <a:t>Node.js</a:t>
            </a:r>
            <a:r>
              <a:rPr lang="ja-JP" altLang="en-US" sz="1800" dirty="0">
                <a:ea typeface="Yu Gothic" panose="020B0400000000000000" pitchFamily="34" charset="-128"/>
              </a:rPr>
              <a:t>インストール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2243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3EC79F-9AFE-45B2-A5D5-B5BC0F74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Presentation By</a:t>
            </a:r>
            <a:endParaRPr lang="en-US" sz="105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  <a:endParaRPr lang="en-US" sz="105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1C57D8-02D0-4543-B4AB-CFDA2137C876}"/>
              </a:ext>
            </a:extLst>
          </p:cNvPr>
          <p:cNvCxnSpPr>
            <a:cxnSpLocks/>
          </p:cNvCxnSpPr>
          <p:nvPr/>
        </p:nvCxnSpPr>
        <p:spPr>
          <a:xfrm>
            <a:off x="4406900" y="1272301"/>
            <a:ext cx="7485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520ED02E-803E-470E-BE5D-FFD1F60FC480}"/>
              </a:ext>
            </a:extLst>
          </p:cNvPr>
          <p:cNvGrpSpPr/>
          <p:nvPr/>
        </p:nvGrpSpPr>
        <p:grpSpPr>
          <a:xfrm>
            <a:off x="3616029" y="504012"/>
            <a:ext cx="7485063" cy="5849976"/>
            <a:chOff x="3152775" y="1128712"/>
            <a:chExt cx="5886450" cy="460057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2CEC3E0-0F23-4E92-B79F-BB0A5EACD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2775" y="1128712"/>
              <a:ext cx="5886450" cy="460057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D263C7-3070-4D4F-9BE6-FAF979A2D127}"/>
                </a:ext>
              </a:extLst>
            </p:cNvPr>
            <p:cNvSpPr/>
            <p:nvPr/>
          </p:nvSpPr>
          <p:spPr>
            <a:xfrm>
              <a:off x="3403600" y="2956560"/>
              <a:ext cx="1920240" cy="386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B433C4E-84EF-40AD-BDD2-D4C74984BEAA}"/>
                </a:ext>
              </a:extLst>
            </p:cNvPr>
            <p:cNvSpPr/>
            <p:nvPr/>
          </p:nvSpPr>
          <p:spPr>
            <a:xfrm>
              <a:off x="6888480" y="5232400"/>
              <a:ext cx="904240" cy="386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2CB2F76E-01D0-47E7-A670-A293D85AF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26" y="704493"/>
            <a:ext cx="3101208" cy="567808"/>
          </a:xfrm>
        </p:spPr>
        <p:txBody>
          <a:bodyPr/>
          <a:lstStyle/>
          <a:p>
            <a:r>
              <a:rPr lang="ja-JP" altLang="en-US" sz="3200" dirty="0">
                <a:ea typeface="Yu Gothic" panose="020B0400000000000000" pitchFamily="34" charset="-128"/>
              </a:rPr>
              <a:t>開発環境構成</a:t>
            </a:r>
            <a:br>
              <a:rPr lang="en-US" altLang="ko-KR" sz="4400" dirty="0">
                <a:ea typeface="Yu Gothic" panose="020B0400000000000000" pitchFamily="34" charset="-128"/>
              </a:rPr>
            </a:br>
            <a:r>
              <a:rPr lang="ja-JP" altLang="en-US" sz="1800" dirty="0">
                <a:ea typeface="Yu Gothic" panose="020B0400000000000000" pitchFamily="34" charset="-128"/>
              </a:rPr>
              <a:t>①</a:t>
            </a:r>
            <a:r>
              <a:rPr lang="en-US" altLang="ko-KR" sz="1800" dirty="0">
                <a:ea typeface="Yu Gothic" panose="020B0400000000000000" pitchFamily="34" charset="-128"/>
              </a:rPr>
              <a:t>Node.js</a:t>
            </a:r>
            <a:r>
              <a:rPr lang="ja-JP" altLang="en-US" sz="1800" dirty="0">
                <a:ea typeface="Yu Gothic" panose="020B0400000000000000" pitchFamily="34" charset="-128"/>
              </a:rPr>
              <a:t>インストール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70266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3EC79F-9AFE-45B2-A5D5-B5BC0F74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Presentation By</a:t>
            </a:r>
            <a:endParaRPr lang="en-US" sz="105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  <a:endParaRPr lang="en-US" sz="105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1C57D8-02D0-4543-B4AB-CFDA2137C876}"/>
              </a:ext>
            </a:extLst>
          </p:cNvPr>
          <p:cNvCxnSpPr>
            <a:cxnSpLocks/>
          </p:cNvCxnSpPr>
          <p:nvPr/>
        </p:nvCxnSpPr>
        <p:spPr>
          <a:xfrm>
            <a:off x="4406900" y="1272301"/>
            <a:ext cx="7485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2EA4EAFC-C06D-4A54-8BF9-CCAF243B513F}"/>
              </a:ext>
            </a:extLst>
          </p:cNvPr>
          <p:cNvGrpSpPr/>
          <p:nvPr/>
        </p:nvGrpSpPr>
        <p:grpSpPr>
          <a:xfrm>
            <a:off x="3740666" y="504012"/>
            <a:ext cx="7485063" cy="5849976"/>
            <a:chOff x="3152775" y="1128712"/>
            <a:chExt cx="5886450" cy="460057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D73B803-12C1-4FBD-8932-4ED5687E0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2775" y="1128712"/>
              <a:ext cx="5886450" cy="460057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76A9A2E-23F3-4C2E-B785-82738AF9CAC0}"/>
                </a:ext>
              </a:extLst>
            </p:cNvPr>
            <p:cNvSpPr/>
            <p:nvPr/>
          </p:nvSpPr>
          <p:spPr>
            <a:xfrm>
              <a:off x="7091680" y="5232400"/>
              <a:ext cx="904240" cy="386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25012F96-60F6-4C57-8B57-937256EC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26" y="704493"/>
            <a:ext cx="3101208" cy="567808"/>
          </a:xfrm>
        </p:spPr>
        <p:txBody>
          <a:bodyPr/>
          <a:lstStyle/>
          <a:p>
            <a:r>
              <a:rPr lang="ja-JP" altLang="en-US" sz="3200" dirty="0">
                <a:ea typeface="Yu Gothic" panose="020B0400000000000000" pitchFamily="34" charset="-128"/>
              </a:rPr>
              <a:t>開発環境構成</a:t>
            </a:r>
            <a:br>
              <a:rPr lang="en-US" altLang="ko-KR" sz="4400" dirty="0">
                <a:ea typeface="Yu Gothic" panose="020B0400000000000000" pitchFamily="34" charset="-128"/>
              </a:rPr>
            </a:br>
            <a:r>
              <a:rPr lang="ja-JP" altLang="en-US" sz="1800" dirty="0">
                <a:ea typeface="Yu Gothic" panose="020B0400000000000000" pitchFamily="34" charset="-128"/>
              </a:rPr>
              <a:t>①</a:t>
            </a:r>
            <a:r>
              <a:rPr lang="en-US" altLang="ko-KR" sz="1800" dirty="0">
                <a:ea typeface="Yu Gothic" panose="020B0400000000000000" pitchFamily="34" charset="-128"/>
              </a:rPr>
              <a:t>Node.js</a:t>
            </a:r>
            <a:r>
              <a:rPr lang="ja-JP" altLang="en-US" sz="1800" dirty="0">
                <a:ea typeface="Yu Gothic" panose="020B0400000000000000" pitchFamily="34" charset="-128"/>
              </a:rPr>
              <a:t>インストール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37352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3EC79F-9AFE-45B2-A5D5-B5BC0F74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Presentation By</a:t>
            </a:r>
            <a:endParaRPr lang="en-US" sz="105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  <a:endParaRPr lang="en-US" sz="105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1C57D8-02D0-4543-B4AB-CFDA2137C876}"/>
              </a:ext>
            </a:extLst>
          </p:cNvPr>
          <p:cNvCxnSpPr>
            <a:cxnSpLocks/>
          </p:cNvCxnSpPr>
          <p:nvPr/>
        </p:nvCxnSpPr>
        <p:spPr>
          <a:xfrm>
            <a:off x="4406900" y="1272301"/>
            <a:ext cx="7485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CD331-FDC5-42F5-8689-A9F7D58C9545}"/>
              </a:ext>
            </a:extLst>
          </p:cNvPr>
          <p:cNvGrpSpPr/>
          <p:nvPr/>
        </p:nvGrpSpPr>
        <p:grpSpPr>
          <a:xfrm>
            <a:off x="3486150" y="379445"/>
            <a:ext cx="7803831" cy="6099110"/>
            <a:chOff x="3152775" y="1128712"/>
            <a:chExt cx="5886450" cy="460057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C60FC9B-A2D9-4E77-A101-F7028C8C9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2775" y="1128712"/>
              <a:ext cx="5886450" cy="460057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30CC97-968F-4BDD-A0BD-C3E3D446A325}"/>
                </a:ext>
              </a:extLst>
            </p:cNvPr>
            <p:cNvSpPr/>
            <p:nvPr/>
          </p:nvSpPr>
          <p:spPr>
            <a:xfrm>
              <a:off x="6888480" y="5232400"/>
              <a:ext cx="904240" cy="386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8AC1ED3F-5BCE-4715-93F4-317C0D825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26" y="704493"/>
            <a:ext cx="3101208" cy="567808"/>
          </a:xfrm>
        </p:spPr>
        <p:txBody>
          <a:bodyPr/>
          <a:lstStyle/>
          <a:p>
            <a:r>
              <a:rPr lang="ja-JP" altLang="en-US" sz="3200" dirty="0">
                <a:ea typeface="Yu Gothic" panose="020B0400000000000000" pitchFamily="34" charset="-128"/>
              </a:rPr>
              <a:t>開発環境構成</a:t>
            </a:r>
            <a:br>
              <a:rPr lang="en-US" altLang="ko-KR" sz="4400" dirty="0">
                <a:ea typeface="Yu Gothic" panose="020B0400000000000000" pitchFamily="34" charset="-128"/>
              </a:rPr>
            </a:br>
            <a:r>
              <a:rPr lang="ja-JP" altLang="en-US" sz="1800" dirty="0">
                <a:ea typeface="Yu Gothic" panose="020B0400000000000000" pitchFamily="34" charset="-128"/>
              </a:rPr>
              <a:t>①</a:t>
            </a:r>
            <a:r>
              <a:rPr lang="en-US" altLang="ko-KR" sz="1800" dirty="0">
                <a:ea typeface="Yu Gothic" panose="020B0400000000000000" pitchFamily="34" charset="-128"/>
              </a:rPr>
              <a:t>Node.js</a:t>
            </a:r>
            <a:r>
              <a:rPr lang="ja-JP" altLang="en-US" sz="1800" dirty="0">
                <a:ea typeface="Yu Gothic" panose="020B0400000000000000" pitchFamily="34" charset="-128"/>
              </a:rPr>
              <a:t>インストール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50763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3EC79F-9AFE-45B2-A5D5-B5BC0F74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Presentation By </a:t>
            </a:r>
            <a:endParaRPr lang="en-US" sz="105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sz="1050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  <a:endParaRPr lang="en-US" sz="105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1C57D8-02D0-4543-B4AB-CFDA2137C876}"/>
              </a:ext>
            </a:extLst>
          </p:cNvPr>
          <p:cNvCxnSpPr>
            <a:cxnSpLocks/>
          </p:cNvCxnSpPr>
          <p:nvPr/>
        </p:nvCxnSpPr>
        <p:spPr>
          <a:xfrm>
            <a:off x="4406900" y="1272301"/>
            <a:ext cx="7485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58E101-E6F1-480F-96C7-D4C825384700}"/>
              </a:ext>
            </a:extLst>
          </p:cNvPr>
          <p:cNvGrpSpPr/>
          <p:nvPr/>
        </p:nvGrpSpPr>
        <p:grpSpPr>
          <a:xfrm>
            <a:off x="3619500" y="406616"/>
            <a:ext cx="7734300" cy="6044768"/>
            <a:chOff x="3152775" y="1128712"/>
            <a:chExt cx="5886450" cy="46005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DB87303-0C60-4D7A-809D-3B60841AC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2775" y="1128712"/>
              <a:ext cx="5886450" cy="46005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C31A961-2487-4ACE-B44F-26974E6DD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2775" y="1128712"/>
              <a:ext cx="5886450" cy="460057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6A953BB-F86A-4444-BE14-E8CD7D20AA87}"/>
                </a:ext>
              </a:extLst>
            </p:cNvPr>
            <p:cNvSpPr/>
            <p:nvPr/>
          </p:nvSpPr>
          <p:spPr>
            <a:xfrm>
              <a:off x="6888480" y="5232400"/>
              <a:ext cx="904240" cy="386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FFCBF4F-AAB5-4AE9-B99D-B938D4F51995}"/>
                </a:ext>
              </a:extLst>
            </p:cNvPr>
            <p:cNvSpPr/>
            <p:nvPr/>
          </p:nvSpPr>
          <p:spPr>
            <a:xfrm>
              <a:off x="5212080" y="3042920"/>
              <a:ext cx="2336800" cy="386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F6A2FBF1-4E89-41E1-8CCD-FD2D67D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26" y="704493"/>
            <a:ext cx="3101208" cy="567808"/>
          </a:xfrm>
        </p:spPr>
        <p:txBody>
          <a:bodyPr/>
          <a:lstStyle/>
          <a:p>
            <a:r>
              <a:rPr lang="ja-JP" altLang="en-US" sz="3200" dirty="0">
                <a:ea typeface="Yu Gothic" panose="020B0400000000000000" pitchFamily="34" charset="-128"/>
              </a:rPr>
              <a:t>開発環境構成</a:t>
            </a:r>
            <a:br>
              <a:rPr lang="en-US" altLang="ko-KR" sz="4400" dirty="0">
                <a:ea typeface="Yu Gothic" panose="020B0400000000000000" pitchFamily="34" charset="-128"/>
              </a:rPr>
            </a:br>
            <a:r>
              <a:rPr lang="ja-JP" altLang="en-US" sz="1800" dirty="0">
                <a:ea typeface="Yu Gothic" panose="020B0400000000000000" pitchFamily="34" charset="-128"/>
              </a:rPr>
              <a:t>①</a:t>
            </a:r>
            <a:r>
              <a:rPr lang="en-US" altLang="ko-KR" sz="1800" dirty="0">
                <a:ea typeface="Yu Gothic" panose="020B0400000000000000" pitchFamily="34" charset="-128"/>
              </a:rPr>
              <a:t>Node.js</a:t>
            </a:r>
            <a:r>
              <a:rPr lang="ja-JP" altLang="en-US" sz="1800" dirty="0">
                <a:ea typeface="Yu Gothic" panose="020B0400000000000000" pitchFamily="34" charset="-128"/>
              </a:rPr>
              <a:t>インストール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21248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ea typeface="Yu Gothic" panose="020B0400000000000000" pitchFamily="34" charset="-128"/>
              </a:rPr>
              <a:t>INDEX</a:t>
            </a:r>
            <a:endParaRPr lang="ko-KR" altLang="en-US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35495E"/>
                </a:gs>
                <a:gs pos="74000">
                  <a:srgbClr val="41B883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93DAC2-717E-4C3E-9A05-0A6C0D2708BA}"/>
              </a:ext>
            </a:extLst>
          </p:cNvPr>
          <p:cNvCxnSpPr>
            <a:cxnSpLocks/>
          </p:cNvCxnSpPr>
          <p:nvPr/>
        </p:nvCxnSpPr>
        <p:spPr>
          <a:xfrm>
            <a:off x="8268174" y="1083427"/>
            <a:ext cx="0" cy="5195341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88900">
            <a:gradFill flip="none" rotWithShape="1">
              <a:gsLst>
                <a:gs pos="0">
                  <a:srgbClr val="35495E"/>
                </a:gs>
                <a:gs pos="74000">
                  <a:srgbClr val="E2E5ED"/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부제목 18">
            <a:extLst>
              <a:ext uri="{FF2B5EF4-FFF2-40B4-BE49-F238E27FC236}">
                <a16:creationId xmlns:a16="http://schemas.microsoft.com/office/drawing/2014/main" id="{DD366633-73C7-4DC1-918D-A0D0C221AD02}"/>
              </a:ext>
            </a:extLst>
          </p:cNvPr>
          <p:cNvSpPr txBox="1">
            <a:spLocks/>
          </p:cNvSpPr>
          <p:nvPr/>
        </p:nvSpPr>
        <p:spPr>
          <a:xfrm>
            <a:off x="4820845" y="804332"/>
            <a:ext cx="3097181" cy="3716867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ja-JP" sz="16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SPA</a:t>
            </a:r>
            <a:r>
              <a:rPr lang="ja-JP" altLang="en-US" sz="16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フロントフレームワーク</a:t>
            </a:r>
            <a:endParaRPr lang="en-US" altLang="ja-JP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romanUcPeriod"/>
            </a:pPr>
            <a:r>
              <a:rPr lang="en-US" altLang="ja-JP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Node.js &amp; JavaScript</a:t>
            </a:r>
            <a:endParaRPr lang="ja-JP" altLang="en-US" sz="12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romanUcPeriod"/>
            </a:pPr>
            <a:r>
              <a:rPr lang="ja-JP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フロントエンド </a:t>
            </a:r>
            <a:r>
              <a:rPr lang="en-US" altLang="ja-JP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&amp; </a:t>
            </a:r>
            <a:r>
              <a:rPr lang="ja-JP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バックエンド</a:t>
            </a:r>
          </a:p>
          <a:p>
            <a:pPr marL="285750" indent="-285750">
              <a:lnSpc>
                <a:spcPct val="200000"/>
              </a:lnSpc>
              <a:buFont typeface="+mj-lt"/>
              <a:buAutoNum type="romanUcPeriod"/>
            </a:pPr>
            <a:r>
              <a:rPr lang="ja-JP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フロントエンドフレームワーク</a:t>
            </a:r>
            <a:endParaRPr lang="en-US" altLang="ja-JP" sz="12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romanUcPeriod"/>
            </a:pPr>
            <a:r>
              <a:rPr lang="en-US" altLang="ja-JP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React</a:t>
            </a:r>
            <a:r>
              <a:rPr lang="ja-JP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・</a:t>
            </a:r>
            <a:r>
              <a:rPr lang="en-US" altLang="ja-JP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Angular</a:t>
            </a:r>
            <a:r>
              <a:rPr lang="ja-JP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・</a:t>
            </a:r>
            <a:r>
              <a:rPr lang="en-US" altLang="ja-JP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Vue</a:t>
            </a:r>
          </a:p>
          <a:p>
            <a:pPr marL="285750" indent="-285750">
              <a:lnSpc>
                <a:spcPct val="200000"/>
              </a:lnSpc>
              <a:buFont typeface="+mj-lt"/>
              <a:buAutoNum type="romanUcPeriod"/>
            </a:pPr>
            <a:r>
              <a:rPr lang="en-US" altLang="ja-JP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Vue.js </a:t>
            </a:r>
            <a:r>
              <a:rPr lang="ja-JP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のインスタンス</a:t>
            </a:r>
            <a:endParaRPr lang="en-US" altLang="ja-JP" sz="12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romanUcPeriod"/>
            </a:pPr>
            <a:r>
              <a:rPr lang="en-US" altLang="ja-JP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Vue.js </a:t>
            </a:r>
            <a:r>
              <a:rPr lang="ja-JP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のコンポーネント間データ管理</a:t>
            </a:r>
            <a:endParaRPr lang="en-US" altLang="ja-JP" sz="12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romanUcPeriod"/>
            </a:pPr>
            <a:r>
              <a:rPr lang="en-US" altLang="ja-JP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Vue.js </a:t>
            </a:r>
            <a:r>
              <a:rPr lang="ja-JP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のライブラリ </a:t>
            </a:r>
            <a:r>
              <a:rPr lang="en-US" altLang="ja-JP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Vuex①</a:t>
            </a:r>
          </a:p>
          <a:p>
            <a:pPr marL="285750" indent="-285750">
              <a:lnSpc>
                <a:spcPct val="200000"/>
              </a:lnSpc>
              <a:buFont typeface="+mj-lt"/>
              <a:buAutoNum type="romanUcPeriod"/>
            </a:pPr>
            <a:r>
              <a:rPr lang="en-US" altLang="ja-JP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Vue.js </a:t>
            </a:r>
            <a:r>
              <a:rPr lang="ja-JP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のライブラリ </a:t>
            </a:r>
            <a:r>
              <a:rPr lang="en-US" altLang="ja-JP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Vuex②</a:t>
            </a:r>
          </a:p>
        </p:txBody>
      </p:sp>
      <p:sp>
        <p:nvSpPr>
          <p:cNvPr id="12" name="부제목 18">
            <a:extLst>
              <a:ext uri="{FF2B5EF4-FFF2-40B4-BE49-F238E27FC236}">
                <a16:creationId xmlns:a16="http://schemas.microsoft.com/office/drawing/2014/main" id="{0CF54FBB-03AF-40F3-9F3B-B109541EB664}"/>
              </a:ext>
            </a:extLst>
          </p:cNvPr>
          <p:cNvSpPr txBox="1">
            <a:spLocks/>
          </p:cNvSpPr>
          <p:nvPr/>
        </p:nvSpPr>
        <p:spPr>
          <a:xfrm>
            <a:off x="8765268" y="567267"/>
            <a:ext cx="3097181" cy="562326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ja-JP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ja-JP" altLang="en-US" sz="16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開発環境セットアップ</a:t>
            </a:r>
            <a:endParaRPr lang="en-US" altLang="ja-JP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romanUcPeriod"/>
            </a:pPr>
            <a:r>
              <a:rPr lang="en-US" altLang="ja-JP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Node.js </a:t>
            </a:r>
            <a:r>
              <a:rPr lang="ja-JP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インストール</a:t>
            </a:r>
          </a:p>
          <a:p>
            <a:pPr marL="285750" indent="-285750">
              <a:lnSpc>
                <a:spcPct val="200000"/>
              </a:lnSpc>
              <a:buFont typeface="+mj-lt"/>
              <a:buAutoNum type="romanUcPeriod"/>
            </a:pPr>
            <a:r>
              <a:rPr lang="en-US" altLang="ja-JP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Vue.js </a:t>
            </a:r>
            <a:r>
              <a:rPr lang="ja-JP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インストール</a:t>
            </a:r>
          </a:p>
          <a:p>
            <a:pPr marL="285750" indent="-285750">
              <a:lnSpc>
                <a:spcPct val="200000"/>
              </a:lnSpc>
              <a:buFont typeface="+mj-lt"/>
              <a:buAutoNum type="romanUcPeriod"/>
            </a:pPr>
            <a:r>
              <a:rPr lang="ja-JP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付加機能インストール</a:t>
            </a:r>
          </a:p>
          <a:p>
            <a:pPr marL="285750" indent="-285750">
              <a:lnSpc>
                <a:spcPct val="200000"/>
              </a:lnSpc>
              <a:buFont typeface="+mj-lt"/>
              <a:buAutoNum type="romanUcPeriod"/>
            </a:pPr>
            <a:r>
              <a:rPr lang="en-US" altLang="ja-JP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Vue</a:t>
            </a:r>
            <a:r>
              <a:rPr lang="ja-JP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プロジェクト生成</a:t>
            </a:r>
            <a:endParaRPr lang="en-US" altLang="ja-JP" sz="12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ja-JP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ja-JP" sz="16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Vue</a:t>
            </a:r>
            <a:r>
              <a:rPr lang="ko-KR" altLang="en-US" sz="16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</a:rPr>
              <a:t>基本構文</a:t>
            </a:r>
            <a:endParaRPr lang="en-US" altLang="ja-JP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romanUcPeriod"/>
            </a:pPr>
            <a:r>
              <a:rPr lang="ja-JP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データバインディング</a:t>
            </a:r>
          </a:p>
          <a:p>
            <a:pPr marL="285750" indent="-285750">
              <a:lnSpc>
                <a:spcPct val="200000"/>
              </a:lnSpc>
              <a:buFont typeface="+mj-lt"/>
              <a:buAutoNum type="romanUcPeriod"/>
            </a:pPr>
            <a:r>
              <a:rPr lang="ja-JP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リストレンダリング</a:t>
            </a:r>
          </a:p>
          <a:p>
            <a:pPr marL="285750" indent="-285750">
              <a:lnSpc>
                <a:spcPct val="200000"/>
              </a:lnSpc>
              <a:buFont typeface="+mj-lt"/>
              <a:buAutoNum type="romanUcPeriod"/>
            </a:pPr>
            <a:r>
              <a:rPr lang="ja-JP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条件付きレンダリング</a:t>
            </a:r>
          </a:p>
          <a:p>
            <a:pPr marL="285750" indent="-285750">
              <a:lnSpc>
                <a:spcPct val="200000"/>
              </a:lnSpc>
              <a:buFont typeface="+mj-lt"/>
              <a:buAutoNum type="romanUcPeriod"/>
            </a:pPr>
            <a:r>
              <a:rPr lang="ja-JP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イベントハンドリング</a:t>
            </a:r>
          </a:p>
          <a:p>
            <a:pPr marL="285750" indent="-285750">
              <a:lnSpc>
                <a:spcPct val="200000"/>
              </a:lnSpc>
              <a:buFont typeface="+mj-lt"/>
              <a:buAutoNum type="romanUcPeriod"/>
            </a:pPr>
            <a:r>
              <a:rPr lang="ja-JP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フォーム入力バインディング</a:t>
            </a:r>
            <a:endParaRPr lang="en-US" altLang="ja-JP" sz="12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ja-JP" sz="12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ja-JP" altLang="en-US" sz="16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ミニプロジェクト</a:t>
            </a:r>
            <a:endParaRPr lang="en-US" altLang="ja-JP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631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4806C3F-B62B-4FFB-B492-6212DE3CC206}"/>
              </a:ext>
            </a:extLst>
          </p:cNvPr>
          <p:cNvGrpSpPr/>
          <p:nvPr/>
        </p:nvGrpSpPr>
        <p:grpSpPr>
          <a:xfrm>
            <a:off x="203341" y="281895"/>
            <a:ext cx="11741009" cy="6233495"/>
            <a:chOff x="1070451" y="1047963"/>
            <a:chExt cx="10051097" cy="52515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AB15DF0-7E0C-4472-A038-32CE1AEEE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0451" y="1047963"/>
              <a:ext cx="10051097" cy="525155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660C42F-1B13-4C1C-A847-E694C765F0C4}"/>
                </a:ext>
              </a:extLst>
            </p:cNvPr>
            <p:cNvSpPr/>
            <p:nvPr/>
          </p:nvSpPr>
          <p:spPr>
            <a:xfrm>
              <a:off x="1070451" y="1468120"/>
              <a:ext cx="2180749" cy="482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9126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19931BE0-F5D7-40B3-8A19-1A3EFB8CB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66" y="643466"/>
            <a:ext cx="557106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79DC35-7B8A-4EF0-9A3E-782497D0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425" y="2119746"/>
            <a:ext cx="6723150" cy="2618509"/>
          </a:xfrm>
        </p:spPr>
        <p:txBody>
          <a:bodyPr/>
          <a:lstStyle/>
          <a:p>
            <a:r>
              <a:rPr lang="en-US" altLang="ko-KR" dirty="0">
                <a:ea typeface="Yu Gothic" panose="020B0400000000000000" pitchFamily="34" charset="-128"/>
              </a:rPr>
              <a:t>2. </a:t>
            </a:r>
            <a:r>
              <a:rPr lang="ja-JP" altLang="en-US" dirty="0">
                <a:ea typeface="Yu Gothic" panose="020B0400000000000000" pitchFamily="34" charset="-128"/>
              </a:rPr>
              <a:t>開発環境セットアップ</a:t>
            </a:r>
            <a:br>
              <a:rPr lang="en-US" altLang="ja-JP" dirty="0">
                <a:ea typeface="Yu Gothic" panose="020B0400000000000000" pitchFamily="34" charset="-128"/>
              </a:rPr>
            </a:br>
            <a:br>
              <a:rPr lang="en-US" altLang="ja-JP" dirty="0">
                <a:ea typeface="Yu Gothic" panose="020B0400000000000000" pitchFamily="34" charset="-128"/>
              </a:rPr>
            </a:br>
            <a:r>
              <a:rPr lang="en-US" altLang="ja-JP" dirty="0" err="1">
                <a:ea typeface="Yu Gothic" panose="020B0400000000000000" pitchFamily="34" charset="-128"/>
              </a:rPr>
              <a:t>Vue.Js</a:t>
            </a:r>
            <a:r>
              <a:rPr lang="ja-JP" altLang="en-US" dirty="0">
                <a:ea typeface="Yu Gothic" panose="020B0400000000000000" pitchFamily="34" charset="-128"/>
              </a:rPr>
              <a:t>インストール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CF5214-01BA-4203-8685-F0651E394E74}"/>
              </a:ext>
            </a:extLst>
          </p:cNvPr>
          <p:cNvGrpSpPr/>
          <p:nvPr/>
        </p:nvGrpSpPr>
        <p:grpSpPr>
          <a:xfrm flipH="1">
            <a:off x="10033616" y="4738255"/>
            <a:ext cx="1771650" cy="1792403"/>
            <a:chOff x="485775" y="4768735"/>
            <a:chExt cx="1771650" cy="179240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D8F7FFB-C58D-4AF7-9D8A-E93D2E61435D}"/>
                </a:ext>
              </a:extLst>
            </p:cNvPr>
            <p:cNvGrpSpPr/>
            <p:nvPr/>
          </p:nvGrpSpPr>
          <p:grpSpPr>
            <a:xfrm>
              <a:off x="485775" y="4768735"/>
              <a:ext cx="1771650" cy="1792403"/>
              <a:chOff x="485775" y="4768735"/>
              <a:chExt cx="1771650" cy="1792403"/>
            </a:xfrm>
          </p:grpSpPr>
          <p:pic>
            <p:nvPicPr>
              <p:cNvPr id="9" name="그래픽 8" descr="노트북을 들고 있는 남자">
                <a:extLst>
                  <a:ext uri="{FF2B5EF4-FFF2-40B4-BE49-F238E27FC236}">
                    <a16:creationId xmlns:a16="http://schemas.microsoft.com/office/drawing/2014/main" id="{A6188D87-1AA4-445A-B51B-7C7EBC236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5775" y="5303838"/>
                <a:ext cx="1771650" cy="1257300"/>
              </a:xfrm>
              <a:prstGeom prst="rect">
                <a:avLst/>
              </a:prstGeom>
            </p:spPr>
          </p:pic>
          <p:pic>
            <p:nvPicPr>
              <p:cNvPr id="12" name="그래픽 11" descr="앞머리가 있는 여자">
                <a:extLst>
                  <a:ext uri="{FF2B5EF4-FFF2-40B4-BE49-F238E27FC236}">
                    <a16:creationId xmlns:a16="http://schemas.microsoft.com/office/drawing/2014/main" id="{6AB746DB-8E28-4417-BE98-3F36A16B3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3120" y="4768735"/>
                <a:ext cx="771525" cy="695325"/>
              </a:xfrm>
              <a:prstGeom prst="rect">
                <a:avLst/>
              </a:prstGeom>
            </p:spPr>
          </p:pic>
        </p:grpSp>
        <p:pic>
          <p:nvPicPr>
            <p:cNvPr id="11" name="그래픽 10" descr="굵은 눈썹이 있는 얼굴">
              <a:extLst>
                <a:ext uri="{FF2B5EF4-FFF2-40B4-BE49-F238E27FC236}">
                  <a16:creationId xmlns:a16="http://schemas.microsoft.com/office/drawing/2014/main" id="{9D8B85D2-A73D-40DB-9CA8-4EDDFD40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9583" y="5037456"/>
              <a:ext cx="3429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0582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07748CA-3985-4182-8E7E-EFC2629BF9D1}"/>
              </a:ext>
            </a:extLst>
          </p:cNvPr>
          <p:cNvGrpSpPr/>
          <p:nvPr/>
        </p:nvGrpSpPr>
        <p:grpSpPr>
          <a:xfrm>
            <a:off x="252790" y="290286"/>
            <a:ext cx="11692467" cy="6299200"/>
            <a:chOff x="0" y="0"/>
            <a:chExt cx="12192000" cy="685800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3FC58EF-B3A7-4020-A825-3DC2F7184B5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1087119" y="807720"/>
              <a:chExt cx="9320107" cy="524256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AC7E015-68FB-40F4-9ECC-6B64E1DAB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87119" y="807720"/>
                <a:ext cx="9320107" cy="5242560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B893BF2-2B0D-4162-83BC-7D306A288BCD}"/>
                  </a:ext>
                </a:extLst>
              </p:cNvPr>
              <p:cNvSpPr/>
              <p:nvPr/>
            </p:nvSpPr>
            <p:spPr>
              <a:xfrm>
                <a:off x="1398905" y="4124960"/>
                <a:ext cx="1699895" cy="30892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latin typeface="Yu Gothic Light" panose="020B0300000000000000" pitchFamily="34" charset="-128"/>
                </a:endParaRP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608964A-42F8-41FA-A201-98208F1D20A9}"/>
                </a:ext>
              </a:extLst>
            </p:cNvPr>
            <p:cNvSpPr/>
            <p:nvPr/>
          </p:nvSpPr>
          <p:spPr>
            <a:xfrm>
              <a:off x="3110420" y="34609"/>
              <a:ext cx="597980" cy="2092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D65F338-4DB6-4902-9756-6D85104590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512" t="3555" r="55917" b="57334"/>
            <a:stretch/>
          </p:blipFill>
          <p:spPr>
            <a:xfrm>
              <a:off x="3110420" y="278450"/>
              <a:ext cx="2264220" cy="268224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FABCB2-4089-4D4C-99CE-01D1AD4A63B6}"/>
                </a:ext>
              </a:extLst>
            </p:cNvPr>
            <p:cNvSpPr/>
            <p:nvPr/>
          </p:nvSpPr>
          <p:spPr>
            <a:xfrm>
              <a:off x="3110420" y="313059"/>
              <a:ext cx="2264220" cy="2092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9C20CB06-803C-4171-BFAE-530A625E5D4E}"/>
              </a:ext>
            </a:extLst>
          </p:cNvPr>
          <p:cNvSpPr/>
          <p:nvPr/>
        </p:nvSpPr>
        <p:spPr>
          <a:xfrm>
            <a:off x="2708258" y="368209"/>
            <a:ext cx="573479" cy="5734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1</a:t>
            </a:r>
            <a:endParaRPr lang="ko-KR" altLang="en-US" sz="2000" b="1" dirty="0">
              <a:latin typeface="Yu Gothic Light" panose="020B0300000000000000" pitchFamily="34" charset="-128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BC86711-22AF-4830-8107-73091916335B}"/>
              </a:ext>
            </a:extLst>
          </p:cNvPr>
          <p:cNvSpPr/>
          <p:nvPr/>
        </p:nvSpPr>
        <p:spPr>
          <a:xfrm>
            <a:off x="161625" y="4174973"/>
            <a:ext cx="573479" cy="5734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2</a:t>
            </a:r>
            <a:endParaRPr lang="ko-KR" altLang="en-US" sz="2000" b="1" dirty="0">
              <a:latin typeface="Yu Gothic Light" panose="020B0300000000000000" pitchFamily="34" charset="-128"/>
            </a:endParaRPr>
          </a:p>
        </p:txBody>
      </p: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B2663813-5596-41A1-9FA3-36060E7A7FB4}"/>
              </a:ext>
            </a:extLst>
          </p:cNvPr>
          <p:cNvSpPr/>
          <p:nvPr/>
        </p:nvSpPr>
        <p:spPr>
          <a:xfrm>
            <a:off x="1285874" y="3367065"/>
            <a:ext cx="4314825" cy="398522"/>
          </a:xfrm>
          <a:prstGeom prst="wedgeRectCallout">
            <a:avLst>
              <a:gd name="adj1" fmla="val -35455"/>
              <a:gd name="adj2" fmla="val 172444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npm</a:t>
            </a:r>
            <a:r>
              <a:rPr lang="en-US" altLang="ko-KR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install </a:t>
            </a:r>
            <a:r>
              <a:rPr lang="en-US" altLang="ko-KR" b="1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vue</a:t>
            </a:r>
            <a:endParaRPr lang="ko-KR" altLang="en-US" b="1" dirty="0">
              <a:latin typeface="Yu Gothic Light" panose="020B0300000000000000" pitchFamily="34" charset="-128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C0270ECC-3C38-498B-BB9C-F08360696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開発環境構成 ②</a:t>
            </a:r>
            <a:r>
              <a:rPr lang="en-US" altLang="ja-JP" sz="1100" dirty="0">
                <a:solidFill>
                  <a:srgbClr val="FBFFFB"/>
                </a:solidFill>
                <a:ea typeface="Yu Gothic" panose="020B0400000000000000" pitchFamily="34" charset="-128"/>
              </a:rPr>
              <a:t>vue</a:t>
            </a:r>
            <a:r>
              <a:rPr lang="en-US" altLang="ko-KR" sz="1100" dirty="0">
                <a:solidFill>
                  <a:srgbClr val="FBFFFB"/>
                </a:solidFill>
                <a:ea typeface="Yu Gothic" panose="020B0400000000000000" pitchFamily="34" charset="-128"/>
              </a:rPr>
              <a:t>.js</a:t>
            </a:r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インストール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41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74507D2-7C2F-427F-81D1-67C5C2250E77}"/>
              </a:ext>
            </a:extLst>
          </p:cNvPr>
          <p:cNvGrpSpPr/>
          <p:nvPr/>
        </p:nvGrpSpPr>
        <p:grpSpPr>
          <a:xfrm>
            <a:off x="247651" y="313402"/>
            <a:ext cx="11696700" cy="6277897"/>
            <a:chOff x="0" y="0"/>
            <a:chExt cx="12192000" cy="68580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C737543-4102-41DE-B585-2E443EAFE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A600BE5-FA3F-49D2-B79F-71DAD1DED1B9}"/>
                </a:ext>
              </a:extLst>
            </p:cNvPr>
            <p:cNvSpPr/>
            <p:nvPr/>
          </p:nvSpPr>
          <p:spPr>
            <a:xfrm>
              <a:off x="509460" y="6494519"/>
              <a:ext cx="2508060" cy="2415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</p:grp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32925CDB-5FED-436F-86E6-319FC24C0BB6}"/>
              </a:ext>
            </a:extLst>
          </p:cNvPr>
          <p:cNvSpPr/>
          <p:nvPr/>
        </p:nvSpPr>
        <p:spPr>
          <a:xfrm>
            <a:off x="2886074" y="4763007"/>
            <a:ext cx="4314825" cy="398522"/>
          </a:xfrm>
          <a:prstGeom prst="wedgeRectCallout">
            <a:avLst>
              <a:gd name="adj1" fmla="val -35455"/>
              <a:gd name="adj2" fmla="val 172444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npm</a:t>
            </a:r>
            <a:r>
              <a:rPr lang="en-US" altLang="ko-KR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install –g @vue/cli</a:t>
            </a:r>
            <a:endParaRPr lang="ko-KR" altLang="en-US" b="1" dirty="0">
              <a:latin typeface="Yu Gothic Light" panose="020B0300000000000000" pitchFamily="34" charset="-128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A8512E01-6980-402C-8153-1A6FD924A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開発環境構成 ② </a:t>
            </a:r>
            <a:r>
              <a:rPr lang="en-US" altLang="ja-JP" sz="1100" dirty="0">
                <a:solidFill>
                  <a:srgbClr val="FBFFFB"/>
                </a:solidFill>
                <a:ea typeface="Yu Gothic" panose="020B0400000000000000" pitchFamily="34" charset="-128"/>
              </a:rPr>
              <a:t>vue</a:t>
            </a:r>
            <a:r>
              <a:rPr lang="en-US" altLang="ko-KR" sz="1100" dirty="0">
                <a:solidFill>
                  <a:srgbClr val="FBFFFB"/>
                </a:solidFill>
                <a:ea typeface="Yu Gothic" panose="020B0400000000000000" pitchFamily="34" charset="-128"/>
              </a:rPr>
              <a:t>.js</a:t>
            </a:r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インストール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905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23E584A-4F29-4AD4-AD83-89FE6175567B}"/>
              </a:ext>
            </a:extLst>
          </p:cNvPr>
          <p:cNvGrpSpPr/>
          <p:nvPr/>
        </p:nvGrpSpPr>
        <p:grpSpPr>
          <a:xfrm>
            <a:off x="217715" y="232229"/>
            <a:ext cx="11785600" cy="6375500"/>
            <a:chOff x="653891" y="856509"/>
            <a:chExt cx="10884217" cy="568684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2E9C9FA-A376-41F2-8DEE-B4E063341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891" y="856509"/>
              <a:ext cx="10884217" cy="568684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B2914D8-000F-4B11-898A-A9EEF88DF1A9}"/>
                </a:ext>
              </a:extLst>
            </p:cNvPr>
            <p:cNvSpPr/>
            <p:nvPr/>
          </p:nvSpPr>
          <p:spPr>
            <a:xfrm>
              <a:off x="653891" y="1352373"/>
              <a:ext cx="2223700" cy="4154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2CD05EF-5F6F-4E38-A96B-6BA7C72110E3}"/>
                </a:ext>
              </a:extLst>
            </p:cNvPr>
            <p:cNvSpPr/>
            <p:nvPr/>
          </p:nvSpPr>
          <p:spPr>
            <a:xfrm>
              <a:off x="653891" y="1882669"/>
              <a:ext cx="2637949" cy="4947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1092907E-8A8F-4C7C-AA4F-CD9CE5047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開発環境構成 ② </a:t>
            </a:r>
            <a:r>
              <a:rPr lang="en-US" altLang="ja-JP" sz="1100" dirty="0">
                <a:solidFill>
                  <a:srgbClr val="FBFFFB"/>
                </a:solidFill>
                <a:ea typeface="Yu Gothic" panose="020B0400000000000000" pitchFamily="34" charset="-128"/>
              </a:rPr>
              <a:t>vue</a:t>
            </a:r>
            <a:r>
              <a:rPr lang="en-US" altLang="ko-KR" sz="1100" dirty="0">
                <a:solidFill>
                  <a:srgbClr val="FBFFFB"/>
                </a:solidFill>
                <a:ea typeface="Yu Gothic" panose="020B0400000000000000" pitchFamily="34" charset="-128"/>
              </a:rPr>
              <a:t>.js</a:t>
            </a:r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インストール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203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9DC35-7B8A-4EF0-9A3E-782497D0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425" y="2119746"/>
            <a:ext cx="6723150" cy="2618509"/>
          </a:xfrm>
        </p:spPr>
        <p:txBody>
          <a:bodyPr/>
          <a:lstStyle/>
          <a:p>
            <a:r>
              <a:rPr lang="en-US" altLang="ko-KR" dirty="0">
                <a:ea typeface="Yu Gothic" panose="020B0400000000000000" pitchFamily="34" charset="-128"/>
              </a:rPr>
              <a:t>2. </a:t>
            </a:r>
            <a:r>
              <a:rPr lang="ja-JP" altLang="en-US" dirty="0">
                <a:ea typeface="Yu Gothic" panose="020B0400000000000000" pitchFamily="34" charset="-128"/>
              </a:rPr>
              <a:t>開発環境セットアップ</a:t>
            </a:r>
            <a:br>
              <a:rPr lang="en-US" altLang="ja-JP" dirty="0">
                <a:ea typeface="Yu Gothic" panose="020B0400000000000000" pitchFamily="34" charset="-128"/>
              </a:rPr>
            </a:br>
            <a:br>
              <a:rPr lang="en-US" altLang="ja-JP" dirty="0">
                <a:ea typeface="Yu Gothic" panose="020B0400000000000000" pitchFamily="34" charset="-128"/>
              </a:rPr>
            </a:br>
            <a:r>
              <a:rPr lang="ja-JP" altLang="en-US" dirty="0">
                <a:ea typeface="Yu Gothic" panose="020B0400000000000000" pitchFamily="34" charset="-128"/>
              </a:rPr>
              <a:t>付加機能インストール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0FE80F-FAD3-4419-A1AC-58BDC45586F0}"/>
              </a:ext>
            </a:extLst>
          </p:cNvPr>
          <p:cNvGrpSpPr/>
          <p:nvPr/>
        </p:nvGrpSpPr>
        <p:grpSpPr>
          <a:xfrm>
            <a:off x="485775" y="4682312"/>
            <a:ext cx="1771650" cy="1878826"/>
            <a:chOff x="485775" y="4682312"/>
            <a:chExt cx="1771650" cy="1878826"/>
          </a:xfrm>
        </p:grpSpPr>
        <p:pic>
          <p:nvPicPr>
            <p:cNvPr id="7" name="그래픽 6" descr="노트북을 들고 있는 남자">
              <a:extLst>
                <a:ext uri="{FF2B5EF4-FFF2-40B4-BE49-F238E27FC236}">
                  <a16:creationId xmlns:a16="http://schemas.microsoft.com/office/drawing/2014/main" id="{BEB89766-F759-4E5A-B48C-8C9409AF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5775" y="5303838"/>
              <a:ext cx="1771650" cy="1257300"/>
            </a:xfrm>
            <a:prstGeom prst="rect">
              <a:avLst/>
            </a:prstGeom>
          </p:spPr>
        </p:pic>
        <p:pic>
          <p:nvPicPr>
            <p:cNvPr id="9" name="그래픽 8" descr="굵은 머리를 한 소년">
              <a:extLst>
                <a:ext uri="{FF2B5EF4-FFF2-40B4-BE49-F238E27FC236}">
                  <a16:creationId xmlns:a16="http://schemas.microsoft.com/office/drawing/2014/main" id="{77BEA9EE-9B80-4D6C-B297-6F9A32708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730" y="4682312"/>
              <a:ext cx="723900" cy="790575"/>
            </a:xfrm>
            <a:prstGeom prst="rect">
              <a:avLst/>
            </a:prstGeom>
          </p:spPr>
        </p:pic>
        <p:pic>
          <p:nvPicPr>
            <p:cNvPr id="11" name="그래픽 10" descr="굵은 눈썹이 있는 얼굴">
              <a:extLst>
                <a:ext uri="{FF2B5EF4-FFF2-40B4-BE49-F238E27FC236}">
                  <a16:creationId xmlns:a16="http://schemas.microsoft.com/office/drawing/2014/main" id="{7003F406-40D1-4969-9AAE-621DA617D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3760" y="5056327"/>
              <a:ext cx="3429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706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A22F798-E8C3-4500-8B93-BDA69C83E17E}"/>
              </a:ext>
            </a:extLst>
          </p:cNvPr>
          <p:cNvGrpSpPr/>
          <p:nvPr/>
        </p:nvGrpSpPr>
        <p:grpSpPr>
          <a:xfrm>
            <a:off x="266699" y="323254"/>
            <a:ext cx="11658601" cy="6201371"/>
            <a:chOff x="266699" y="323254"/>
            <a:chExt cx="11658601" cy="620137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391BFFF-2805-49AD-8605-88EB0CB37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699" y="323254"/>
              <a:ext cx="11658601" cy="620137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B9C6092-ACC9-4C8B-8FA5-2172185B2CB7}"/>
                </a:ext>
              </a:extLst>
            </p:cNvPr>
            <p:cNvSpPr/>
            <p:nvPr/>
          </p:nvSpPr>
          <p:spPr>
            <a:xfrm>
              <a:off x="266699" y="1944627"/>
              <a:ext cx="342901" cy="3223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AD3383C6-7270-443C-8A43-3DBB238BA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開発環境構成 ③付加ツール（プラグイン）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698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2FFC5C6-D3FE-4086-BF81-6F37B45F0788}"/>
              </a:ext>
            </a:extLst>
          </p:cNvPr>
          <p:cNvGrpSpPr/>
          <p:nvPr/>
        </p:nvGrpSpPr>
        <p:grpSpPr>
          <a:xfrm>
            <a:off x="247650" y="325635"/>
            <a:ext cx="11677650" cy="6220421"/>
            <a:chOff x="247650" y="325635"/>
            <a:chExt cx="11677650" cy="62204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A3F628-BFFD-4F1F-AB46-151840A25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650" y="325635"/>
              <a:ext cx="11677650" cy="622042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F1E578-1E92-4053-B3A9-44F8F67BF2DC}"/>
                </a:ext>
              </a:extLst>
            </p:cNvPr>
            <p:cNvSpPr/>
            <p:nvPr/>
          </p:nvSpPr>
          <p:spPr>
            <a:xfrm>
              <a:off x="733424" y="820678"/>
              <a:ext cx="2066926" cy="2175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149DC7-CC51-49E4-9220-49FA6D53A169}"/>
                </a:ext>
              </a:extLst>
            </p:cNvPr>
            <p:cNvSpPr/>
            <p:nvPr/>
          </p:nvSpPr>
          <p:spPr>
            <a:xfrm>
              <a:off x="4991099" y="1601728"/>
              <a:ext cx="638176" cy="2461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759B0B4-91AB-433C-9DD8-B93C1D23B5D8}"/>
                </a:ext>
              </a:extLst>
            </p:cNvPr>
            <p:cNvSpPr/>
            <p:nvPr/>
          </p:nvSpPr>
          <p:spPr>
            <a:xfrm>
              <a:off x="2640424" y="609600"/>
              <a:ext cx="319852" cy="3198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1</a:t>
              </a:r>
              <a:endParaRPr lang="ko-KR" altLang="en-US" b="1" dirty="0">
                <a:latin typeface="Yu Gothic Light" panose="020B0300000000000000" pitchFamily="34" charset="-128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CE0DE6A-8E82-46C8-A104-E1F614F1679A}"/>
                </a:ext>
              </a:extLst>
            </p:cNvPr>
            <p:cNvSpPr/>
            <p:nvPr/>
          </p:nvSpPr>
          <p:spPr>
            <a:xfrm>
              <a:off x="5469349" y="1441802"/>
              <a:ext cx="319852" cy="3198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2</a:t>
              </a:r>
              <a:endParaRPr lang="ko-KR" altLang="en-US" b="1" dirty="0">
                <a:latin typeface="Yu Gothic Light" panose="020B0300000000000000" pitchFamily="34" charset="-128"/>
              </a:endParaRP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FFD3426A-D828-4731-A2BC-936CC5BE1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開発環境構成 ③付加ツール（プラグイン）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621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C2D3141-802B-4899-8BAD-93F3F9F43682}"/>
              </a:ext>
            </a:extLst>
          </p:cNvPr>
          <p:cNvGrpSpPr/>
          <p:nvPr/>
        </p:nvGrpSpPr>
        <p:grpSpPr>
          <a:xfrm>
            <a:off x="266700" y="317301"/>
            <a:ext cx="11668125" cy="6204346"/>
            <a:chOff x="266700" y="317301"/>
            <a:chExt cx="11668125" cy="62043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31E726D-DC88-449A-8F0A-C555D5DE6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" y="317301"/>
              <a:ext cx="11668125" cy="620434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F1E578-1E92-4053-B3A9-44F8F67BF2DC}"/>
                </a:ext>
              </a:extLst>
            </p:cNvPr>
            <p:cNvSpPr/>
            <p:nvPr/>
          </p:nvSpPr>
          <p:spPr>
            <a:xfrm>
              <a:off x="752474" y="811153"/>
              <a:ext cx="2066926" cy="2175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149DC7-CC51-49E4-9220-49FA6D53A169}"/>
                </a:ext>
              </a:extLst>
            </p:cNvPr>
            <p:cNvSpPr/>
            <p:nvPr/>
          </p:nvSpPr>
          <p:spPr>
            <a:xfrm>
              <a:off x="5019674" y="1573153"/>
              <a:ext cx="638176" cy="2461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759B0B4-91AB-433C-9DD8-B93C1D23B5D8}"/>
                </a:ext>
              </a:extLst>
            </p:cNvPr>
            <p:cNvSpPr/>
            <p:nvPr/>
          </p:nvSpPr>
          <p:spPr>
            <a:xfrm>
              <a:off x="2640424" y="609600"/>
              <a:ext cx="319852" cy="3198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1</a:t>
              </a:r>
              <a:endParaRPr lang="ko-KR" altLang="en-US" b="1" dirty="0">
                <a:latin typeface="Yu Gothic Light" panose="020B0300000000000000" pitchFamily="34" charset="-128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CE0DE6A-8E82-46C8-A104-E1F614F1679A}"/>
                </a:ext>
              </a:extLst>
            </p:cNvPr>
            <p:cNvSpPr/>
            <p:nvPr/>
          </p:nvSpPr>
          <p:spPr>
            <a:xfrm>
              <a:off x="5526499" y="1394177"/>
              <a:ext cx="319852" cy="3198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2</a:t>
              </a:r>
              <a:endParaRPr lang="ko-KR" altLang="en-US" b="1" dirty="0">
                <a:latin typeface="Yu Gothic Light" panose="020B0300000000000000" pitchFamily="34" charset="-128"/>
              </a:endParaRP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C85D53F7-B766-4175-AE51-36643DD3E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開発環境構成 ③付加ツール（プラグイン）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314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9839E58-2E2C-4298-911B-8CAD37F6FF5E}"/>
              </a:ext>
            </a:extLst>
          </p:cNvPr>
          <p:cNvGrpSpPr/>
          <p:nvPr/>
        </p:nvGrpSpPr>
        <p:grpSpPr>
          <a:xfrm>
            <a:off x="266699" y="333375"/>
            <a:ext cx="11668125" cy="6200775"/>
            <a:chOff x="266699" y="333375"/>
            <a:chExt cx="11668125" cy="62007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E9A040-7941-46E4-A12E-FE9EB01EB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699" y="333375"/>
              <a:ext cx="11668125" cy="620077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F1E578-1E92-4053-B3A9-44F8F67BF2DC}"/>
                </a:ext>
              </a:extLst>
            </p:cNvPr>
            <p:cNvSpPr/>
            <p:nvPr/>
          </p:nvSpPr>
          <p:spPr>
            <a:xfrm>
              <a:off x="752474" y="811153"/>
              <a:ext cx="2066926" cy="2175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149DC7-CC51-49E4-9220-49FA6D53A169}"/>
                </a:ext>
              </a:extLst>
            </p:cNvPr>
            <p:cNvSpPr/>
            <p:nvPr/>
          </p:nvSpPr>
          <p:spPr>
            <a:xfrm>
              <a:off x="5019674" y="1573153"/>
              <a:ext cx="638176" cy="2461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759B0B4-91AB-433C-9DD8-B93C1D23B5D8}"/>
                </a:ext>
              </a:extLst>
            </p:cNvPr>
            <p:cNvSpPr/>
            <p:nvPr/>
          </p:nvSpPr>
          <p:spPr>
            <a:xfrm>
              <a:off x="2640424" y="609600"/>
              <a:ext cx="319852" cy="3198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1</a:t>
              </a:r>
              <a:endParaRPr lang="ko-KR" altLang="en-US" b="1" dirty="0">
                <a:latin typeface="Yu Gothic Light" panose="020B0300000000000000" pitchFamily="34" charset="-128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CE0DE6A-8E82-46C8-A104-E1F614F1679A}"/>
                </a:ext>
              </a:extLst>
            </p:cNvPr>
            <p:cNvSpPr/>
            <p:nvPr/>
          </p:nvSpPr>
          <p:spPr>
            <a:xfrm>
              <a:off x="5526499" y="1394177"/>
              <a:ext cx="319852" cy="3198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2</a:t>
              </a:r>
              <a:endParaRPr lang="ko-KR" altLang="en-US" b="1" dirty="0">
                <a:latin typeface="Yu Gothic Light" panose="020B0300000000000000" pitchFamily="34" charset="-128"/>
              </a:endParaRP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A189D279-16CC-4244-A502-02839C110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開発環境構成 ③付加ツール（プラグイン）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0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591DDB07-7BE0-4A8F-BA82-83E339A7D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1" b="1"/>
          <a:stretch/>
        </p:blipFill>
        <p:spPr bwMode="auto">
          <a:xfrm>
            <a:off x="2088197" y="1097294"/>
            <a:ext cx="8015605" cy="442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79DC35-7B8A-4EF0-9A3E-782497D0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541" y="2119746"/>
            <a:ext cx="7257473" cy="2618509"/>
          </a:xfrm>
        </p:spPr>
        <p:txBody>
          <a:bodyPr/>
          <a:lstStyle/>
          <a:p>
            <a:r>
              <a:rPr lang="en-US" altLang="ko-KR" dirty="0">
                <a:ea typeface="Yu Gothic" panose="020B0400000000000000" pitchFamily="34" charset="-128"/>
              </a:rPr>
              <a:t>1. SPA</a:t>
            </a:r>
            <a:r>
              <a:rPr lang="ja-JP" altLang="en-US" dirty="0">
                <a:ea typeface="Yu Gothic" panose="020B0400000000000000" pitchFamily="34" charset="-128"/>
              </a:rPr>
              <a:t>フロントフレームワーク</a:t>
            </a:r>
            <a:br>
              <a:rPr lang="en-US" altLang="ja-JP" dirty="0">
                <a:ea typeface="Yu Gothic" panose="020B0400000000000000" pitchFamily="34" charset="-128"/>
              </a:rPr>
            </a:br>
            <a:br>
              <a:rPr lang="en-US" altLang="ja-JP" dirty="0">
                <a:ea typeface="Yu Gothic" panose="020B0400000000000000" pitchFamily="34" charset="-128"/>
              </a:rPr>
            </a:b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7" name="그래픽 6" descr="터틀넥을 입고 안경을 낀 남자">
            <a:extLst>
              <a:ext uri="{FF2B5EF4-FFF2-40B4-BE49-F238E27FC236}">
                <a16:creationId xmlns:a16="http://schemas.microsoft.com/office/drawing/2014/main" id="{81808800-913E-4492-86C0-7C520E24E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451" y="4728498"/>
            <a:ext cx="1362853" cy="183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69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81BBDA3-3131-45B7-84AB-BF9B70588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70" y="331003"/>
            <a:ext cx="11677046" cy="62104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2FBE5D0-2EE4-4CAA-9858-48196466E083}"/>
              </a:ext>
            </a:extLst>
          </p:cNvPr>
          <p:cNvSpPr/>
          <p:nvPr/>
        </p:nvSpPr>
        <p:spPr>
          <a:xfrm>
            <a:off x="1447068" y="5189724"/>
            <a:ext cx="1806087" cy="164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Yu Gothic Light" panose="020B0300000000000000" pitchFamily="34" charset="-128"/>
            </a:endParaRP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3147B409-2D1F-4E36-82CE-EC722FEA3071}"/>
              </a:ext>
            </a:extLst>
          </p:cNvPr>
          <p:cNvSpPr/>
          <p:nvPr/>
        </p:nvSpPr>
        <p:spPr>
          <a:xfrm>
            <a:off x="1640497" y="4277801"/>
            <a:ext cx="5164749" cy="398522"/>
          </a:xfrm>
          <a:prstGeom prst="wedgeRectCallout">
            <a:avLst>
              <a:gd name="adj1" fmla="val -35455"/>
              <a:gd name="adj2" fmla="val 172444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npm</a:t>
            </a:r>
            <a:r>
              <a:rPr lang="en-US" altLang="ko-KR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install </a:t>
            </a:r>
            <a:r>
              <a:rPr lang="en-US" altLang="ko-KR" b="1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vue</a:t>
            </a:r>
            <a:r>
              <a:rPr lang="en-US" altLang="ko-KR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bootstrap-</a:t>
            </a:r>
            <a:r>
              <a:rPr lang="en-US" altLang="ko-KR" b="1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vue</a:t>
            </a:r>
            <a:r>
              <a:rPr lang="en-US" altLang="ko-KR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bootstrap</a:t>
            </a:r>
            <a:endParaRPr lang="ko-KR" altLang="en-US" b="1" dirty="0">
              <a:latin typeface="Yu Gothic Light" panose="020B0300000000000000" pitchFamily="34" charset="-128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B9958DB-F489-4E41-96EE-14CEC5FD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開発環境構成 ③付加ツール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966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9DC35-7B8A-4EF0-9A3E-782497D0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425" y="2119745"/>
            <a:ext cx="6723150" cy="2618509"/>
          </a:xfrm>
        </p:spPr>
        <p:txBody>
          <a:bodyPr/>
          <a:lstStyle/>
          <a:p>
            <a:r>
              <a:rPr lang="en-US" altLang="ko-KR" dirty="0">
                <a:ea typeface="Yu Gothic" panose="020B0400000000000000" pitchFamily="34" charset="-128"/>
              </a:rPr>
              <a:t>2. </a:t>
            </a:r>
            <a:r>
              <a:rPr lang="ja-JP" altLang="en-US" dirty="0">
                <a:ea typeface="Yu Gothic" panose="020B0400000000000000" pitchFamily="34" charset="-128"/>
              </a:rPr>
              <a:t>開発環境セットアップ</a:t>
            </a:r>
            <a:br>
              <a:rPr lang="en-US" altLang="ja-JP" dirty="0">
                <a:ea typeface="Yu Gothic" panose="020B0400000000000000" pitchFamily="34" charset="-128"/>
              </a:rPr>
            </a:br>
            <a:br>
              <a:rPr lang="en-US" altLang="ja-JP" dirty="0">
                <a:ea typeface="Yu Gothic" panose="020B0400000000000000" pitchFamily="34" charset="-128"/>
              </a:rPr>
            </a:br>
            <a:r>
              <a:rPr lang="en-US" altLang="ja-JP" dirty="0">
                <a:ea typeface="Yu Gothic" panose="020B0400000000000000" pitchFamily="34" charset="-128"/>
              </a:rPr>
              <a:t>Vue</a:t>
            </a:r>
            <a:r>
              <a:rPr lang="ja-JP" altLang="en-US" dirty="0">
                <a:ea typeface="Yu Gothic" panose="020B0400000000000000" pitchFamily="34" charset="-128"/>
              </a:rPr>
              <a:t>プロジェクト生成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6" name="그래픽 5" descr="눈이 하나인 외계인">
            <a:extLst>
              <a:ext uri="{FF2B5EF4-FFF2-40B4-BE49-F238E27FC236}">
                <a16:creationId xmlns:a16="http://schemas.microsoft.com/office/drawing/2014/main" id="{89F8BF7D-4FD9-44A7-9EFC-FAEF594F6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351" y="4844006"/>
            <a:ext cx="16478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70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5927EA-2AC0-42B1-B714-03449F22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33375"/>
            <a:ext cx="11658600" cy="61882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54047-A2DF-4BBA-AFBE-6A3B8E50DC62}"/>
              </a:ext>
            </a:extLst>
          </p:cNvPr>
          <p:cNvSpPr/>
          <p:nvPr/>
        </p:nvSpPr>
        <p:spPr>
          <a:xfrm>
            <a:off x="2952749" y="4221103"/>
            <a:ext cx="3228976" cy="217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Yu Gothic Light" panose="020B0300000000000000" pitchFamily="34" charset="-128"/>
            </a:endParaRPr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F50F7A00-4772-422E-A66A-349611A41A08}"/>
              </a:ext>
            </a:extLst>
          </p:cNvPr>
          <p:cNvSpPr/>
          <p:nvPr/>
        </p:nvSpPr>
        <p:spPr>
          <a:xfrm>
            <a:off x="5057774" y="3278129"/>
            <a:ext cx="4314825" cy="398522"/>
          </a:xfrm>
          <a:prstGeom prst="wedgeRectCallout">
            <a:avLst>
              <a:gd name="adj1" fmla="val -35455"/>
              <a:gd name="adj2" fmla="val 172444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vue</a:t>
            </a:r>
            <a:r>
              <a:rPr lang="en-US" altLang="ko-KR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create </a:t>
            </a:r>
            <a:r>
              <a:rPr lang="ja-JP" altLang="en-US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プロジェクトファイル名</a:t>
            </a:r>
            <a:endParaRPr lang="ko-KR" altLang="en-US" b="1" dirty="0">
              <a:latin typeface="Yu Gothic Light" panose="020B0300000000000000" pitchFamily="34" charset="-128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F549A3A5-79DC-4FCE-93FF-DC169B34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開発環境構成 ④プロジェクト生成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543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B4BFE7C-2B73-4978-9A38-667EC8621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14325"/>
            <a:ext cx="11658600" cy="62293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5109D2-6664-41A8-A51C-E9BAA431C31C}"/>
              </a:ext>
            </a:extLst>
          </p:cNvPr>
          <p:cNvSpPr/>
          <p:nvPr/>
        </p:nvSpPr>
        <p:spPr>
          <a:xfrm>
            <a:off x="2952749" y="4221103"/>
            <a:ext cx="3143251" cy="731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Yu Gothic Light" panose="020B0300000000000000" pitchFamily="34" charset="-128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FB712CE8-5A99-48C8-ACE0-F04F9B1EE78E}"/>
              </a:ext>
            </a:extLst>
          </p:cNvPr>
          <p:cNvSpPr/>
          <p:nvPr/>
        </p:nvSpPr>
        <p:spPr>
          <a:xfrm>
            <a:off x="4524374" y="3429000"/>
            <a:ext cx="4314825" cy="398522"/>
          </a:xfrm>
          <a:prstGeom prst="wedgeRectCallout">
            <a:avLst>
              <a:gd name="adj1" fmla="val -35455"/>
              <a:gd name="adj2" fmla="val 172444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Default ([</a:t>
            </a:r>
            <a:r>
              <a:rPr lang="en-US" altLang="ko-KR" b="1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vue</a:t>
            </a:r>
            <a:r>
              <a:rPr lang="en-US" altLang="ko-KR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2] babel, </a:t>
            </a:r>
            <a:r>
              <a:rPr lang="en-US" altLang="ko-KR" b="1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eslint</a:t>
            </a:r>
            <a:r>
              <a:rPr lang="en-US" altLang="ko-KR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  <a:r>
              <a:rPr lang="ja-JP" altLang="en-US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を選択</a:t>
            </a:r>
            <a:endParaRPr lang="ko-KR" altLang="en-US" b="1" dirty="0">
              <a:latin typeface="Yu Gothic Light" panose="020B0300000000000000" pitchFamily="34" charset="-128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0FB44D2-7CE3-4AB3-A39C-FCC9C076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開発環境構成 ④プロジェクト生成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947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6573B35-4629-4471-A848-1BE696A6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333375"/>
            <a:ext cx="11687175" cy="62204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8189801-8C30-4BCB-BC63-7755B353BBFF}"/>
              </a:ext>
            </a:extLst>
          </p:cNvPr>
          <p:cNvSpPr/>
          <p:nvPr/>
        </p:nvSpPr>
        <p:spPr>
          <a:xfrm>
            <a:off x="638174" y="1125479"/>
            <a:ext cx="2247901" cy="169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Yu Gothic Light" panose="020B0300000000000000" pitchFamily="34" charset="-128"/>
            </a:endParaRP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2D42F132-D0AB-4B44-918B-1037476E815C}"/>
              </a:ext>
            </a:extLst>
          </p:cNvPr>
          <p:cNvSpPr/>
          <p:nvPr/>
        </p:nvSpPr>
        <p:spPr>
          <a:xfrm>
            <a:off x="3095624" y="1125479"/>
            <a:ext cx="4314825" cy="398522"/>
          </a:xfrm>
          <a:prstGeom prst="wedgeRectCallout">
            <a:avLst>
              <a:gd name="adj1" fmla="val -58634"/>
              <a:gd name="adj2" fmla="val -37883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vue</a:t>
            </a:r>
            <a:r>
              <a:rPr lang="en-US" altLang="ko-KR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create</a:t>
            </a:r>
            <a:r>
              <a:rPr lang="ja-JP" altLang="en-US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で生成されたプロジェクト</a:t>
            </a:r>
            <a:endParaRPr lang="ko-KR" altLang="en-US" b="1" dirty="0">
              <a:latin typeface="Yu Gothic Light" panose="020B0300000000000000" pitchFamily="34" charset="-128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A7E8BBB-F684-44AE-820D-802A7A7A3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開発環境構成 ④プロジェクト生成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307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6573B35-4629-4471-A848-1BE696A6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333375"/>
            <a:ext cx="11687175" cy="62204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8189801-8C30-4BCB-BC63-7755B353BBFF}"/>
              </a:ext>
            </a:extLst>
          </p:cNvPr>
          <p:cNvSpPr/>
          <p:nvPr/>
        </p:nvSpPr>
        <p:spPr>
          <a:xfrm>
            <a:off x="638174" y="1125479"/>
            <a:ext cx="2247901" cy="169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Yu Gothic Light" panose="020B0300000000000000" pitchFamily="34" charset="-128"/>
            </a:endParaRP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2D42F132-D0AB-4B44-918B-1037476E815C}"/>
              </a:ext>
            </a:extLst>
          </p:cNvPr>
          <p:cNvSpPr/>
          <p:nvPr/>
        </p:nvSpPr>
        <p:spPr>
          <a:xfrm>
            <a:off x="3095624" y="1125479"/>
            <a:ext cx="4314825" cy="398522"/>
          </a:xfrm>
          <a:prstGeom prst="wedgeRectCallout">
            <a:avLst>
              <a:gd name="adj1" fmla="val -58634"/>
              <a:gd name="adj2" fmla="val -37883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vue</a:t>
            </a:r>
            <a:r>
              <a:rPr lang="en-US" altLang="ko-KR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create</a:t>
            </a:r>
            <a:r>
              <a:rPr lang="ja-JP" altLang="en-US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で生成されたプロジェクト</a:t>
            </a:r>
            <a:endParaRPr lang="ko-KR" altLang="en-US" b="1" dirty="0">
              <a:latin typeface="Yu Gothic Light" panose="020B0300000000000000" pitchFamily="34" charset="-128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E0BCDCE-A8AA-4AAA-82C3-7AB12630F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開発環境構成 ④プロジェクト生成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669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B6EA66-4DFA-4B8F-A0CA-048E8D270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25315"/>
            <a:ext cx="11693769" cy="62161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AEB7F5-26F3-45A5-BA44-B2BC61E5FE5C}"/>
              </a:ext>
            </a:extLst>
          </p:cNvPr>
          <p:cNvSpPr/>
          <p:nvPr/>
        </p:nvSpPr>
        <p:spPr>
          <a:xfrm>
            <a:off x="571500" y="1135381"/>
            <a:ext cx="2333186" cy="2369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Yu Gothic Light" panose="020B0300000000000000" pitchFamily="34" charset="-128"/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C3B57E01-9862-43AE-A9C0-6025328B1B94}"/>
              </a:ext>
            </a:extLst>
          </p:cNvPr>
          <p:cNvSpPr/>
          <p:nvPr/>
        </p:nvSpPr>
        <p:spPr>
          <a:xfrm>
            <a:off x="2342931" y="929638"/>
            <a:ext cx="4314825" cy="4739275"/>
          </a:xfrm>
          <a:prstGeom prst="wedgeRectCallout">
            <a:avLst>
              <a:gd name="adj1" fmla="val -74351"/>
              <a:gd name="adj2" fmla="val -43832"/>
            </a:avLst>
          </a:prstGeom>
          <a:solidFill>
            <a:schemeClr val="tx1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Yu Gothic Light" panose="020B03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5F4ADF-F541-40E5-9153-A0DB0E726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146" y="1084799"/>
            <a:ext cx="3633274" cy="4428951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7B3884D2-4402-4C10-AD20-65DA6010AAF7}"/>
              </a:ext>
            </a:extLst>
          </p:cNvPr>
          <p:cNvSpPr/>
          <p:nvPr/>
        </p:nvSpPr>
        <p:spPr>
          <a:xfrm>
            <a:off x="4197027" y="2121030"/>
            <a:ext cx="1898973" cy="398522"/>
          </a:xfrm>
          <a:prstGeom prst="wedgeRectCallout">
            <a:avLst>
              <a:gd name="adj1" fmla="val -74797"/>
              <a:gd name="adj2" fmla="val -66564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ソースファイル</a:t>
            </a:r>
            <a:endParaRPr lang="ko-KR" altLang="en-US" b="1" dirty="0">
              <a:latin typeface="Yu Gothic Light" panose="020B0300000000000000" pitchFamily="34" charset="-128"/>
            </a:endParaRPr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940FB7D6-CCB8-48A2-9A6B-416E93E5CA38}"/>
              </a:ext>
            </a:extLst>
          </p:cNvPr>
          <p:cNvSpPr/>
          <p:nvPr/>
        </p:nvSpPr>
        <p:spPr>
          <a:xfrm>
            <a:off x="5156749" y="980025"/>
            <a:ext cx="3753571" cy="398522"/>
          </a:xfrm>
          <a:prstGeom prst="wedgeRectCallout">
            <a:avLst>
              <a:gd name="adj1" fmla="val -74510"/>
              <a:gd name="adj2" fmla="val 55808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プロジェクトで使われるツール</a:t>
            </a:r>
            <a:endParaRPr lang="ko-KR" altLang="en-US" b="1" dirty="0">
              <a:latin typeface="Yu Gothic Light" panose="020B0300000000000000" pitchFamily="34" charset="-128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7DEC99D0-78BD-449B-BB3B-434CF88245E6}"/>
              </a:ext>
            </a:extLst>
          </p:cNvPr>
          <p:cNvSpPr/>
          <p:nvPr/>
        </p:nvSpPr>
        <p:spPr>
          <a:xfrm>
            <a:off x="4591783" y="1590387"/>
            <a:ext cx="2065973" cy="398522"/>
          </a:xfrm>
          <a:prstGeom prst="wedgeRectCallout">
            <a:avLst>
              <a:gd name="adj1" fmla="val -91314"/>
              <a:gd name="adj2" fmla="val -18761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その他ファイル</a:t>
            </a:r>
            <a:endParaRPr lang="ko-KR" altLang="en-US" b="1" dirty="0">
              <a:latin typeface="Yu Gothic Light" panose="020B0300000000000000" pitchFamily="34" charset="-128"/>
            </a:endParaRP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53693EFC-37A1-4978-BCEB-AB45F57FCB01}"/>
              </a:ext>
            </a:extLst>
          </p:cNvPr>
          <p:cNvSpPr/>
          <p:nvPr/>
        </p:nvSpPr>
        <p:spPr>
          <a:xfrm>
            <a:off x="4591783" y="2900752"/>
            <a:ext cx="6126918" cy="750412"/>
          </a:xfrm>
          <a:prstGeom prst="wedgeRectCallout">
            <a:avLst>
              <a:gd name="adj1" fmla="val -60753"/>
              <a:gd name="adj2" fmla="val -58916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App.vue</a:t>
            </a:r>
            <a:r>
              <a:rPr lang="ja-JP" altLang="en-US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で作成した内容は</a:t>
            </a:r>
            <a:endParaRPr lang="en-US" altLang="ja-JP" b="1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algn="ctr"/>
            <a:r>
              <a:rPr lang="en-US" altLang="ja-JP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HTML</a:t>
            </a:r>
            <a:r>
              <a:rPr lang="ja-JP" altLang="en-US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ファイルに変換されウェブブラウザに表示される</a:t>
            </a:r>
            <a:endParaRPr lang="ko-KR" altLang="en-US" b="1" dirty="0">
              <a:latin typeface="Yu Gothic Light" panose="020B0300000000000000" pitchFamily="34" charset="-128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51FD2F-18AE-4817-A599-88F2306F39E8}"/>
              </a:ext>
            </a:extLst>
          </p:cNvPr>
          <p:cNvSpPr/>
          <p:nvPr/>
        </p:nvSpPr>
        <p:spPr>
          <a:xfrm>
            <a:off x="2948795" y="1321744"/>
            <a:ext cx="1259131" cy="260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Yu Gothic Light" panose="020B0300000000000000" pitchFamily="34" charset="-128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A928BA-99DA-4461-85BC-17A8C466DDCB}"/>
              </a:ext>
            </a:extLst>
          </p:cNvPr>
          <p:cNvSpPr/>
          <p:nvPr/>
        </p:nvSpPr>
        <p:spPr>
          <a:xfrm>
            <a:off x="2950407" y="1606802"/>
            <a:ext cx="737674" cy="260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Yu Gothic Light" panose="020B0300000000000000" pitchFamily="34" charset="-128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1BBBA2-56FA-43FF-8413-14E38FBD021D}"/>
              </a:ext>
            </a:extLst>
          </p:cNvPr>
          <p:cNvSpPr/>
          <p:nvPr/>
        </p:nvSpPr>
        <p:spPr>
          <a:xfrm>
            <a:off x="2950096" y="1882803"/>
            <a:ext cx="737674" cy="260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Yu Gothic Light" panose="020B0300000000000000" pitchFamily="34" charset="-128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874B55-A145-4201-9DDB-D78FDFEDB229}"/>
              </a:ext>
            </a:extLst>
          </p:cNvPr>
          <p:cNvSpPr/>
          <p:nvPr/>
        </p:nvSpPr>
        <p:spPr>
          <a:xfrm>
            <a:off x="3037508" y="2640157"/>
            <a:ext cx="902032" cy="260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Yu Gothic Light" panose="020B0300000000000000" pitchFamily="34" charset="-128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B4D3EA3-E4E3-44B4-85EB-65D191399B1A}"/>
              </a:ext>
            </a:extLst>
          </p:cNvPr>
          <p:cNvSpPr/>
          <p:nvPr/>
        </p:nvSpPr>
        <p:spPr>
          <a:xfrm>
            <a:off x="8216337" y="3898422"/>
            <a:ext cx="2401034" cy="145980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Index.html</a:t>
            </a:r>
            <a:endParaRPr lang="ko-KR" altLang="en-US" dirty="0">
              <a:latin typeface="Yu Gothic Light" panose="020B0300000000000000" pitchFamily="34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6CF284-9755-4EBA-9D84-9C3C7DEFEE0D}"/>
              </a:ext>
            </a:extLst>
          </p:cNvPr>
          <p:cNvSpPr/>
          <p:nvPr/>
        </p:nvSpPr>
        <p:spPr>
          <a:xfrm>
            <a:off x="4852693" y="3898422"/>
            <a:ext cx="2401034" cy="145980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App.vue</a:t>
            </a:r>
            <a:endParaRPr lang="ko-KR" altLang="en-US" dirty="0">
              <a:latin typeface="Yu Gothic Light" panose="020B0300000000000000" pitchFamily="34" charset="-128"/>
            </a:endParaRPr>
          </a:p>
        </p:txBody>
      </p:sp>
      <p:sp>
        <p:nvSpPr>
          <p:cNvPr id="10" name="화살표: 위로 구부러짐 9">
            <a:extLst>
              <a:ext uri="{FF2B5EF4-FFF2-40B4-BE49-F238E27FC236}">
                <a16:creationId xmlns:a16="http://schemas.microsoft.com/office/drawing/2014/main" id="{120CE9AC-F26A-4B6B-8C75-3AADF0EDBC1F}"/>
              </a:ext>
            </a:extLst>
          </p:cNvPr>
          <p:cNvSpPr/>
          <p:nvPr/>
        </p:nvSpPr>
        <p:spPr>
          <a:xfrm>
            <a:off x="6874131" y="4975390"/>
            <a:ext cx="1788697" cy="538181"/>
          </a:xfrm>
          <a:prstGeom prst="curvedUpArrow">
            <a:avLst/>
          </a:prstGeom>
          <a:solidFill>
            <a:srgbClr val="41B883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Yu Gothic Light" panose="020B0300000000000000" pitchFamily="34" charset="-128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124F05FE-1CBC-4C32-B762-5EAD52AA1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開発環境構成 ④プロジェクト生成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85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B6EA66-4DFA-4B8F-A0CA-048E8D270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25315"/>
            <a:ext cx="11693769" cy="6216162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7B3884D2-4402-4C10-AD20-65DA6010AAF7}"/>
              </a:ext>
            </a:extLst>
          </p:cNvPr>
          <p:cNvSpPr/>
          <p:nvPr/>
        </p:nvSpPr>
        <p:spPr>
          <a:xfrm>
            <a:off x="6893901" y="1274949"/>
            <a:ext cx="4314825" cy="398522"/>
          </a:xfrm>
          <a:prstGeom prst="wedgeRectCallout">
            <a:avLst>
              <a:gd name="adj1" fmla="val -58634"/>
              <a:gd name="adj2" fmla="val -37883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&lt;template&gt;</a:t>
            </a:r>
            <a:r>
              <a:rPr lang="ja-JP" altLang="en-US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では</a:t>
            </a:r>
            <a:r>
              <a:rPr lang="en-US" altLang="ja-JP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HTML</a:t>
            </a:r>
            <a:r>
              <a:rPr lang="ja-JP" altLang="en-US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を作成</a:t>
            </a:r>
            <a:endParaRPr lang="ko-KR" altLang="en-US" b="1" dirty="0">
              <a:latin typeface="Yu Gothic Light" panose="020B0300000000000000" pitchFamily="34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D73CA9-2F80-49FA-A977-DEDC6876E487}"/>
              </a:ext>
            </a:extLst>
          </p:cNvPr>
          <p:cNvSpPr/>
          <p:nvPr/>
        </p:nvSpPr>
        <p:spPr>
          <a:xfrm>
            <a:off x="3275867" y="949632"/>
            <a:ext cx="3248025" cy="817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Yu Gothic Light" panose="020B0300000000000000" pitchFamily="34" charset="-128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AEB7F5-26F3-45A5-BA44-B2BC61E5FE5C}"/>
              </a:ext>
            </a:extLst>
          </p:cNvPr>
          <p:cNvSpPr/>
          <p:nvPr/>
        </p:nvSpPr>
        <p:spPr>
          <a:xfrm>
            <a:off x="3275866" y="1840525"/>
            <a:ext cx="3248025" cy="1430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Yu Gothic Light" panose="020B0300000000000000" pitchFamily="34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7F9F12-591A-49E8-9BF1-A516D5B59C60}"/>
              </a:ext>
            </a:extLst>
          </p:cNvPr>
          <p:cNvSpPr/>
          <p:nvPr/>
        </p:nvSpPr>
        <p:spPr>
          <a:xfrm>
            <a:off x="3275865" y="3355735"/>
            <a:ext cx="3248025" cy="1430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Yu Gothic Light" panose="020B0300000000000000" pitchFamily="34" charset="-128"/>
            </a:endParaRPr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940FB7D6-CCB8-48A2-9A6B-416E93E5CA38}"/>
              </a:ext>
            </a:extLst>
          </p:cNvPr>
          <p:cNvSpPr/>
          <p:nvPr/>
        </p:nvSpPr>
        <p:spPr>
          <a:xfrm>
            <a:off x="6893901" y="2555632"/>
            <a:ext cx="4314825" cy="398522"/>
          </a:xfrm>
          <a:prstGeom prst="wedgeRectCallout">
            <a:avLst>
              <a:gd name="adj1" fmla="val -58634"/>
              <a:gd name="adj2" fmla="val -37883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&lt;script&gt;</a:t>
            </a:r>
            <a:r>
              <a:rPr lang="ja-JP" altLang="en-US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では</a:t>
            </a:r>
            <a:r>
              <a:rPr lang="en-US" altLang="ja-JP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JavaScript</a:t>
            </a:r>
            <a:r>
              <a:rPr lang="ja-JP" altLang="en-US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を作成</a:t>
            </a:r>
            <a:endParaRPr lang="ko-KR" altLang="en-US" b="1" dirty="0">
              <a:latin typeface="Yu Gothic Light" panose="020B0300000000000000" pitchFamily="34" charset="-128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7DEC99D0-78BD-449B-BB3B-434CF88245E6}"/>
              </a:ext>
            </a:extLst>
          </p:cNvPr>
          <p:cNvSpPr/>
          <p:nvPr/>
        </p:nvSpPr>
        <p:spPr>
          <a:xfrm>
            <a:off x="6893901" y="3930163"/>
            <a:ext cx="4314825" cy="398522"/>
          </a:xfrm>
          <a:prstGeom prst="wedgeRectCallout">
            <a:avLst>
              <a:gd name="adj1" fmla="val -58634"/>
              <a:gd name="adj2" fmla="val -37883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&lt;style&gt;</a:t>
            </a:r>
            <a:r>
              <a:rPr lang="ja-JP" altLang="en-US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では</a:t>
            </a:r>
            <a:r>
              <a:rPr lang="en-US" altLang="ja-JP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CSS</a:t>
            </a:r>
            <a:r>
              <a:rPr lang="ja-JP" altLang="en-US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を作成</a:t>
            </a:r>
            <a:endParaRPr lang="ko-KR" altLang="en-US" b="1" dirty="0">
              <a:latin typeface="Yu Gothic Light" panose="020B0300000000000000" pitchFamily="34" charset="-128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31269669-06F0-4EFE-9B42-B21CDA27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開発環境構成 ④プロジェクト生成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700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AC4C86D-1877-4010-9882-671B1B60E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314960"/>
            <a:ext cx="11694160" cy="624078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705971-28E8-4D79-9C8F-69DFB7E3B12D}"/>
              </a:ext>
            </a:extLst>
          </p:cNvPr>
          <p:cNvSpPr/>
          <p:nvPr/>
        </p:nvSpPr>
        <p:spPr>
          <a:xfrm>
            <a:off x="3042187" y="4261793"/>
            <a:ext cx="3206213" cy="2086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Yu Gothic Light" panose="020B0300000000000000" pitchFamily="34" charset="-128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BEC974-367B-44B9-8D97-32ABAF4D9557}"/>
              </a:ext>
            </a:extLst>
          </p:cNvPr>
          <p:cNvSpPr/>
          <p:nvPr/>
        </p:nvSpPr>
        <p:spPr>
          <a:xfrm>
            <a:off x="3042187" y="5684193"/>
            <a:ext cx="3124933" cy="127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Yu Gothic Light" panose="020B0300000000000000" pitchFamily="34" charset="-128"/>
            </a:endParaRP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1DA5B70E-37C3-48F7-B9A8-39AB6923D658}"/>
              </a:ext>
            </a:extLst>
          </p:cNvPr>
          <p:cNvSpPr/>
          <p:nvPr/>
        </p:nvSpPr>
        <p:spPr>
          <a:xfrm>
            <a:off x="6248400" y="3320563"/>
            <a:ext cx="4314825" cy="398522"/>
          </a:xfrm>
          <a:prstGeom prst="wedgeRectCallout">
            <a:avLst>
              <a:gd name="adj1" fmla="val -63814"/>
              <a:gd name="adj2" fmla="val 168620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npm</a:t>
            </a:r>
            <a:r>
              <a:rPr lang="en-US" altLang="ko-KR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run serve </a:t>
            </a:r>
            <a:r>
              <a:rPr lang="ja-JP" altLang="en-US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を入力</a:t>
            </a:r>
            <a:endParaRPr lang="ko-KR" altLang="en-US" b="1" dirty="0">
              <a:latin typeface="Yu Gothic Light" panose="020B0300000000000000" pitchFamily="34" charset="-128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DD5041CC-3CA3-438E-A0F5-63ECC2F61EFA}"/>
              </a:ext>
            </a:extLst>
          </p:cNvPr>
          <p:cNvSpPr/>
          <p:nvPr/>
        </p:nvSpPr>
        <p:spPr>
          <a:xfrm>
            <a:off x="6248400" y="4738890"/>
            <a:ext cx="5161280" cy="398522"/>
          </a:xfrm>
          <a:prstGeom prst="wedgeRectCallout">
            <a:avLst>
              <a:gd name="adj1" fmla="val -63814"/>
              <a:gd name="adj2" fmla="val 168620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「</a:t>
            </a:r>
            <a:r>
              <a:rPr lang="en-US" altLang="ja-JP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ctrl + click</a:t>
            </a:r>
            <a:r>
              <a:rPr lang="ja-JP" altLang="en-US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」 または住所をブラウザに入力</a:t>
            </a:r>
            <a:endParaRPr lang="ko-KR" altLang="en-US" b="1" dirty="0">
              <a:latin typeface="Yu Gothic Light" panose="020B0300000000000000" pitchFamily="34" charset="-128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95A7308E-655A-437C-8551-5F0E6AB3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開発環境構成 ④プロジェクト生成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832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721451-E454-4340-BC1D-F9426054D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335280"/>
            <a:ext cx="11744960" cy="62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50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EAC95DA4-116F-456E-B9D5-E7E10F23038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77B6F8F4-B22A-48ED-8251-93A95685C42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57" name="직사각형 8">
              <a:extLst>
                <a:ext uri="{FF2B5EF4-FFF2-40B4-BE49-F238E27FC236}">
                  <a16:creationId xmlns:a16="http://schemas.microsoft.com/office/drawing/2014/main" id="{93C68716-3DDB-42E5-A0B0-A29888FE277F}"/>
                </a:ext>
              </a:extLst>
            </p:cNvPr>
            <p:cNvSpPr/>
            <p:nvPr/>
          </p:nvSpPr>
          <p:spPr>
            <a:xfrm>
              <a:off x="0" y="0"/>
              <a:ext cx="12192000" cy="11459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	</a:t>
              </a:r>
              <a:endParaRPr lang="ko-KR" altLang="en-US" dirty="0">
                <a:solidFill>
                  <a:prstClr val="white"/>
                </a:solidFill>
                <a:latin typeface="Yu Gothic Light" panose="020B0300000000000000" pitchFamily="34" charset="-128"/>
              </a:endParaRPr>
            </a:p>
          </p:txBody>
        </p:sp>
      </p:grp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43866565-B0E1-40F6-B8A4-AB27455B7C8D}"/>
              </a:ext>
            </a:extLst>
          </p:cNvPr>
          <p:cNvGrpSpPr/>
          <p:nvPr/>
        </p:nvGrpSpPr>
        <p:grpSpPr>
          <a:xfrm>
            <a:off x="0" y="82393"/>
            <a:ext cx="12192000" cy="1111408"/>
            <a:chOff x="0" y="1592"/>
            <a:chExt cx="12192000" cy="1145951"/>
          </a:xfrm>
        </p:grpSpPr>
        <p:sp>
          <p:nvSpPr>
            <p:cNvPr id="80" name="직사각형 8">
              <a:extLst>
                <a:ext uri="{FF2B5EF4-FFF2-40B4-BE49-F238E27FC236}">
                  <a16:creationId xmlns:a16="http://schemas.microsoft.com/office/drawing/2014/main" id="{2ABC3ACD-26BC-4042-BB23-CDFD24616747}"/>
                </a:ext>
              </a:extLst>
            </p:cNvPr>
            <p:cNvSpPr/>
            <p:nvPr/>
          </p:nvSpPr>
          <p:spPr>
            <a:xfrm>
              <a:off x="0" y="1592"/>
              <a:ext cx="12192000" cy="11459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	</a:t>
              </a:r>
              <a:endParaRPr lang="ko-KR" altLang="en-US" dirty="0">
                <a:solidFill>
                  <a:prstClr val="white"/>
                </a:solidFill>
                <a:latin typeface="Yu Gothic Light" panose="020B0300000000000000" pitchFamily="34" charset="-128"/>
              </a:endParaRPr>
            </a:p>
          </p:txBody>
        </p:sp>
        <p:sp>
          <p:nvSpPr>
            <p:cNvPr id="81" name="TextBox 3">
              <a:extLst>
                <a:ext uri="{FF2B5EF4-FFF2-40B4-BE49-F238E27FC236}">
                  <a16:creationId xmlns:a16="http://schemas.microsoft.com/office/drawing/2014/main" id="{04AEF77B-4F1F-43C1-A227-8F24CE08C71F}"/>
                </a:ext>
              </a:extLst>
            </p:cNvPr>
            <p:cNvSpPr txBox="1"/>
            <p:nvPr/>
          </p:nvSpPr>
          <p:spPr>
            <a:xfrm>
              <a:off x="1598903" y="263783"/>
              <a:ext cx="500458" cy="602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200" dirty="0">
                  <a:solidFill>
                    <a:srgbClr val="5F5E58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1.</a:t>
              </a:r>
              <a:endParaRPr lang="ko-KR" altLang="en-US" sz="3200" dirty="0">
                <a:solidFill>
                  <a:srgbClr val="5F5E58"/>
                </a:solidFill>
                <a:latin typeface="Yu Gothic Light" panose="020B0300000000000000" pitchFamily="34" charset="-128"/>
              </a:endParaRPr>
            </a:p>
          </p:txBody>
        </p:sp>
        <p:sp>
          <p:nvSpPr>
            <p:cNvPr id="82" name="TextBox 5">
              <a:extLst>
                <a:ext uri="{FF2B5EF4-FFF2-40B4-BE49-F238E27FC236}">
                  <a16:creationId xmlns:a16="http://schemas.microsoft.com/office/drawing/2014/main" id="{1345498B-9F0F-4712-808C-7827E5E68F37}"/>
                </a:ext>
              </a:extLst>
            </p:cNvPr>
            <p:cNvSpPr txBox="1"/>
            <p:nvPr/>
          </p:nvSpPr>
          <p:spPr>
            <a:xfrm>
              <a:off x="2006655" y="271628"/>
              <a:ext cx="3280065" cy="57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000" spc="-150" dirty="0">
                  <a:solidFill>
                    <a:srgbClr val="5E5E5E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Node.js &amp; JavaScript</a:t>
              </a:r>
              <a:endParaRPr lang="ja-JP" altLang="en-US" sz="3000" spc="-150" dirty="0">
                <a:solidFill>
                  <a:srgbClr val="5E5E5E"/>
                </a:solidFill>
                <a:latin typeface="Yu Gothic UI" panose="020B0500000000000000" pitchFamily="50" charset="-128"/>
                <a:ea typeface="Yu Gothic UI" panose="020B0500000000000000" pitchFamily="50" charset="-128"/>
              </a:endParaRPr>
            </a:p>
          </p:txBody>
        </p:sp>
        <p:grpSp>
          <p:nvGrpSpPr>
            <p:cNvPr id="83" name="그룹 9">
              <a:extLst>
                <a:ext uri="{FF2B5EF4-FFF2-40B4-BE49-F238E27FC236}">
                  <a16:creationId xmlns:a16="http://schemas.microsoft.com/office/drawing/2014/main" id="{38ED037C-A722-4E71-8B75-6BB30B6409A1}"/>
                </a:ext>
              </a:extLst>
            </p:cNvPr>
            <p:cNvGrpSpPr/>
            <p:nvPr/>
          </p:nvGrpSpPr>
          <p:grpSpPr>
            <a:xfrm>
              <a:off x="153473" y="41354"/>
              <a:ext cx="1477933" cy="500742"/>
              <a:chOff x="153473" y="41354"/>
              <a:chExt cx="1477933" cy="500742"/>
            </a:xfrm>
          </p:grpSpPr>
          <p:grpSp>
            <p:nvGrpSpPr>
              <p:cNvPr id="84" name="그룹 55">
                <a:extLst>
                  <a:ext uri="{FF2B5EF4-FFF2-40B4-BE49-F238E27FC236}">
                    <a16:creationId xmlns:a16="http://schemas.microsoft.com/office/drawing/2014/main" id="{A24AED09-9A7B-47B5-BCEE-F2B4BC69CE2F}"/>
                  </a:ext>
                </a:extLst>
              </p:cNvPr>
              <p:cNvGrpSpPr/>
              <p:nvPr/>
            </p:nvGrpSpPr>
            <p:grpSpPr>
              <a:xfrm>
                <a:off x="153473" y="41354"/>
                <a:ext cx="1477933" cy="500742"/>
                <a:chOff x="1405070" y="1356624"/>
                <a:chExt cx="2922629" cy="990223"/>
              </a:xfrm>
            </p:grpSpPr>
            <p:grpSp>
              <p:nvGrpSpPr>
                <p:cNvPr id="86" name="그룹 56">
                  <a:extLst>
                    <a:ext uri="{FF2B5EF4-FFF2-40B4-BE49-F238E27FC236}">
                      <a16:creationId xmlns:a16="http://schemas.microsoft.com/office/drawing/2014/main" id="{BE27C3FA-E51B-4CA4-84E1-AC491B2213F1}"/>
                    </a:ext>
                  </a:extLst>
                </p:cNvPr>
                <p:cNvGrpSpPr/>
                <p:nvPr/>
              </p:nvGrpSpPr>
              <p:grpSpPr>
                <a:xfrm>
                  <a:off x="1517800" y="1356624"/>
                  <a:ext cx="800926" cy="898275"/>
                  <a:chOff x="4287797" y="1639360"/>
                  <a:chExt cx="2464982" cy="2764590"/>
                </a:xfrm>
              </p:grpSpPr>
              <p:sp>
                <p:nvSpPr>
                  <p:cNvPr id="88" name="타원 58">
                    <a:extLst>
                      <a:ext uri="{FF2B5EF4-FFF2-40B4-BE49-F238E27FC236}">
                        <a16:creationId xmlns:a16="http://schemas.microsoft.com/office/drawing/2014/main" id="{4C7AC0B7-7F94-41B4-8B1C-CEB40A030C12}"/>
                      </a:ext>
                    </a:extLst>
                  </p:cNvPr>
                  <p:cNvSpPr/>
                  <p:nvPr/>
                </p:nvSpPr>
                <p:spPr>
                  <a:xfrm>
                    <a:off x="4419142" y="2451413"/>
                    <a:ext cx="1830760" cy="1830760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rgbClr val="303494"/>
                      </a:gs>
                      <a:gs pos="0">
                        <a:srgbClr val="4472C4">
                          <a:lumMod val="60000"/>
                          <a:lumOff val="40000"/>
                        </a:srgbClr>
                      </a:gs>
                      <a:gs pos="55000">
                        <a:srgbClr val="4472C4">
                          <a:lumMod val="100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12700" cap="flat" cmpd="sng" algn="ctr">
                    <a:solidFill>
                      <a:srgbClr val="23499E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89" name="직사각형 60">
                    <a:extLst>
                      <a:ext uri="{FF2B5EF4-FFF2-40B4-BE49-F238E27FC236}">
                        <a16:creationId xmlns:a16="http://schemas.microsoft.com/office/drawing/2014/main" id="{5299BB82-E633-45E5-8532-5EBF9F424CDF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5842750" y="1782242"/>
                    <a:ext cx="175013" cy="1189724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0" name="직사각형 61">
                    <a:extLst>
                      <a:ext uri="{FF2B5EF4-FFF2-40B4-BE49-F238E27FC236}">
                        <a16:creationId xmlns:a16="http://schemas.microsoft.com/office/drawing/2014/main" id="{68832280-F536-425E-B1AF-21F233E5E1A9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6061627" y="1977882"/>
                    <a:ext cx="175012" cy="1189721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1" name="직사각형 62">
                    <a:extLst>
                      <a:ext uri="{FF2B5EF4-FFF2-40B4-BE49-F238E27FC236}">
                        <a16:creationId xmlns:a16="http://schemas.microsoft.com/office/drawing/2014/main" id="{6E850166-F901-4245-A205-CB4E33D1EB08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6281094" y="2181770"/>
                    <a:ext cx="175013" cy="1189724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2" name="직사각형 63">
                    <a:extLst>
                      <a:ext uri="{FF2B5EF4-FFF2-40B4-BE49-F238E27FC236}">
                        <a16:creationId xmlns:a16="http://schemas.microsoft.com/office/drawing/2014/main" id="{795963F3-B7D3-4616-851F-3CDF37C25E8F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6131627" y="1639360"/>
                    <a:ext cx="175013" cy="870806"/>
                  </a:xfrm>
                  <a:prstGeom prst="rect">
                    <a:avLst/>
                  </a:prstGeom>
                  <a:solidFill>
                    <a:srgbClr val="2E38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3" name="직사각형 64">
                    <a:extLst>
                      <a:ext uri="{FF2B5EF4-FFF2-40B4-BE49-F238E27FC236}">
                        <a16:creationId xmlns:a16="http://schemas.microsoft.com/office/drawing/2014/main" id="{93B4359F-723D-463C-A6CF-252BCCEB399A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6381662" y="1796644"/>
                    <a:ext cx="175013" cy="870806"/>
                  </a:xfrm>
                  <a:prstGeom prst="rect">
                    <a:avLst/>
                  </a:prstGeom>
                  <a:solidFill>
                    <a:srgbClr val="2E38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4" name="직사각형 65">
                    <a:extLst>
                      <a:ext uri="{FF2B5EF4-FFF2-40B4-BE49-F238E27FC236}">
                        <a16:creationId xmlns:a16="http://schemas.microsoft.com/office/drawing/2014/main" id="{F9EF7D58-7996-4AD4-8F8C-C74E943B9E34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6577766" y="2029797"/>
                    <a:ext cx="175013" cy="870806"/>
                  </a:xfrm>
                  <a:prstGeom prst="rect">
                    <a:avLst/>
                  </a:prstGeom>
                  <a:solidFill>
                    <a:srgbClr val="2E38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5" name="막힌 원호 66">
                    <a:extLst>
                      <a:ext uri="{FF2B5EF4-FFF2-40B4-BE49-F238E27FC236}">
                        <a16:creationId xmlns:a16="http://schemas.microsoft.com/office/drawing/2014/main" id="{34EAC34B-1366-4EE6-A320-0F04A51C6DC7}"/>
                      </a:ext>
                    </a:extLst>
                  </p:cNvPr>
                  <p:cNvSpPr/>
                  <p:nvPr/>
                </p:nvSpPr>
                <p:spPr>
                  <a:xfrm>
                    <a:off x="4287797" y="2289449"/>
                    <a:ext cx="2114501" cy="2114501"/>
                  </a:xfrm>
                  <a:prstGeom prst="blockArc">
                    <a:avLst>
                      <a:gd name="adj1" fmla="val 20759447"/>
                      <a:gd name="adj2" fmla="val 17312840"/>
                      <a:gd name="adj3" fmla="val 8532"/>
                    </a:avLst>
                  </a:prstGeom>
                  <a:solidFill>
                    <a:srgbClr val="2F3B75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6" name="막힌 원호 67">
                    <a:extLst>
                      <a:ext uri="{FF2B5EF4-FFF2-40B4-BE49-F238E27FC236}">
                        <a16:creationId xmlns:a16="http://schemas.microsoft.com/office/drawing/2014/main" id="{D60C71CE-B194-4D44-B205-E9F7BB8A906D}"/>
                      </a:ext>
                    </a:extLst>
                  </p:cNvPr>
                  <p:cNvSpPr/>
                  <p:nvPr/>
                </p:nvSpPr>
                <p:spPr>
                  <a:xfrm>
                    <a:off x="6143887" y="2460937"/>
                    <a:ext cx="318659" cy="462118"/>
                  </a:xfrm>
                  <a:prstGeom prst="blockArc">
                    <a:avLst>
                      <a:gd name="adj1" fmla="val 2825593"/>
                      <a:gd name="adj2" fmla="val 3867696"/>
                      <a:gd name="adj3" fmla="val 40071"/>
                    </a:avLst>
                  </a:prstGeom>
                  <a:solidFill>
                    <a:srgbClr val="2E38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p:grpSp>
            <p:sp>
              <p:nvSpPr>
                <p:cNvPr id="87" name="직사각형 57">
                  <a:extLst>
                    <a:ext uri="{FF2B5EF4-FFF2-40B4-BE49-F238E27FC236}">
                      <a16:creationId xmlns:a16="http://schemas.microsoft.com/office/drawing/2014/main" id="{322B1518-A74C-4134-B2E9-FCE4D6A097E1}"/>
                    </a:ext>
                  </a:extLst>
                </p:cNvPr>
                <p:cNvSpPr/>
                <p:nvPr/>
              </p:nvSpPr>
              <p:spPr>
                <a:xfrm>
                  <a:off x="1405070" y="1441099"/>
                  <a:ext cx="2922629" cy="9057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0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A397C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PSS</a:t>
                  </a:r>
                </a:p>
              </p:txBody>
            </p:sp>
          </p:grpSp>
          <p:cxnSp>
            <p:nvCxnSpPr>
              <p:cNvPr id="85" name="직선 연결선 68">
                <a:extLst>
                  <a:ext uri="{FF2B5EF4-FFF2-40B4-BE49-F238E27FC236}">
                    <a16:creationId xmlns:a16="http://schemas.microsoft.com/office/drawing/2014/main" id="{415D7177-E426-4136-BA45-ACF171F67D75}"/>
                  </a:ext>
                </a:extLst>
              </p:cNvPr>
              <p:cNvCxnSpPr/>
              <p:nvPr/>
            </p:nvCxnSpPr>
            <p:spPr>
              <a:xfrm>
                <a:off x="165826" y="529033"/>
                <a:ext cx="1231315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870F8AEA-9C7C-46A4-975A-CB3A720FE138}"/>
              </a:ext>
            </a:extLst>
          </p:cNvPr>
          <p:cNvGrpSpPr/>
          <p:nvPr/>
        </p:nvGrpSpPr>
        <p:grpSpPr>
          <a:xfrm>
            <a:off x="7446847" y="2361380"/>
            <a:ext cx="2719904" cy="2719904"/>
            <a:chOff x="6989647" y="2361380"/>
            <a:chExt cx="2719904" cy="2719904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EF62D1EE-2072-4350-B718-E6A65F18E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9647" y="2361380"/>
              <a:ext cx="2719904" cy="2719904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B8DDFB63-EA37-4087-904C-8BFF66814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8938" y="2629157"/>
              <a:ext cx="760127" cy="760127"/>
            </a:xfrm>
            <a:prstGeom prst="rect">
              <a:avLst/>
            </a:prstGeom>
          </p:spPr>
        </p:pic>
      </p:grpSp>
      <p:pic>
        <p:nvPicPr>
          <p:cNvPr id="37" name="図 36">
            <a:extLst>
              <a:ext uri="{FF2B5EF4-FFF2-40B4-BE49-F238E27FC236}">
                <a16:creationId xmlns:a16="http://schemas.microsoft.com/office/drawing/2014/main" id="{4018FC84-525C-496D-9708-51927294B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736" y="2446286"/>
            <a:ext cx="2719904" cy="2719904"/>
          </a:xfrm>
          <a:prstGeom prst="rect">
            <a:avLst/>
          </a:prstGeom>
        </p:spPr>
      </p:pic>
      <p:sp>
        <p:nvSpPr>
          <p:cNvPr id="38" name="矢印: 下カーブ 37">
            <a:extLst>
              <a:ext uri="{FF2B5EF4-FFF2-40B4-BE49-F238E27FC236}">
                <a16:creationId xmlns:a16="http://schemas.microsoft.com/office/drawing/2014/main" id="{D349AA53-112F-4473-A188-E3CAEE803D6B}"/>
              </a:ext>
            </a:extLst>
          </p:cNvPr>
          <p:cNvSpPr/>
          <p:nvPr/>
        </p:nvSpPr>
        <p:spPr>
          <a:xfrm>
            <a:off x="3472271" y="1407846"/>
            <a:ext cx="5264480" cy="2013583"/>
          </a:xfrm>
          <a:prstGeom prst="curved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0" name="TextBox 99">
            <a:extLst>
              <a:ext uri="{FF2B5EF4-FFF2-40B4-BE49-F238E27FC236}">
                <a16:creationId xmlns:a16="http://schemas.microsoft.com/office/drawing/2014/main" id="{042E81BE-498D-4620-B5B7-455F79452623}"/>
              </a:ext>
            </a:extLst>
          </p:cNvPr>
          <p:cNvSpPr txBox="1"/>
          <p:nvPr/>
        </p:nvSpPr>
        <p:spPr>
          <a:xfrm>
            <a:off x="594010" y="5381344"/>
            <a:ext cx="6028956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ja-JP" altLang="en-US" sz="1600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ブラウザ上という制限された環境でしか動けなかった</a:t>
            </a:r>
            <a:r>
              <a:rPr lang="en-US" altLang="ja-JP" sz="1600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JavaScript</a:t>
            </a:r>
            <a:r>
              <a:rPr lang="ja-JP" altLang="en-US" sz="1600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を、</a:t>
            </a:r>
            <a:r>
              <a:rPr lang="en-US" altLang="ja-JP" sz="1600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Java</a:t>
            </a:r>
            <a:r>
              <a:rPr lang="ja-JP" altLang="en-US" sz="1600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や</a:t>
            </a:r>
            <a:r>
              <a:rPr lang="en-US" altLang="ja-JP" sz="1600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Python</a:t>
            </a:r>
            <a:r>
              <a:rPr lang="ja-JP" altLang="en-US" sz="1600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のように、パソコン上で動かせるようにしてくれるのが</a:t>
            </a:r>
            <a:r>
              <a:rPr lang="ja-JP" altLang="en-US" sz="1600" b="1" kern="0" dirty="0">
                <a:solidFill>
                  <a:srgbClr val="0000FF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「</a:t>
            </a:r>
            <a:r>
              <a:rPr lang="en-US" altLang="ja-JP" sz="1600" b="1" kern="0" dirty="0">
                <a:solidFill>
                  <a:srgbClr val="0000FF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Node.js</a:t>
            </a:r>
            <a:r>
              <a:rPr lang="ja-JP" altLang="en-US" sz="1600" b="1" kern="0" dirty="0">
                <a:solidFill>
                  <a:srgbClr val="0000FF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」</a:t>
            </a:r>
            <a:r>
              <a:rPr lang="ja-JP" altLang="en-US" sz="1600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です。</a:t>
            </a:r>
            <a:endParaRPr lang="en-US" altLang="ko-KR" sz="1600" kern="0" dirty="0">
              <a:solidFill>
                <a:srgbClr val="5D5B5B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CA40D9BB-2EB1-4A93-B17F-D270EEDF1F26}"/>
              </a:ext>
            </a:extLst>
          </p:cNvPr>
          <p:cNvSpPr/>
          <p:nvPr/>
        </p:nvSpPr>
        <p:spPr>
          <a:xfrm>
            <a:off x="744414" y="2145154"/>
            <a:ext cx="2760288" cy="713047"/>
          </a:xfrm>
          <a:prstGeom prst="wedgeRoundRectCallout">
            <a:avLst>
              <a:gd name="adj1" fmla="val 38327"/>
              <a:gd name="adj2" fmla="val 102862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ja-JP" sz="1400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JavaScript</a:t>
            </a:r>
            <a:r>
              <a:rPr lang="ja-JP" altLang="en-US" sz="1400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で作成されたプログラムを起動させる環境</a:t>
            </a:r>
            <a:endParaRPr lang="en-US" altLang="ko-KR" sz="1400" kern="0" dirty="0">
              <a:solidFill>
                <a:srgbClr val="5D5B5B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564719DE-D138-44C1-84F6-3F39F738E2DE}"/>
              </a:ext>
            </a:extLst>
          </p:cNvPr>
          <p:cNvGrpSpPr/>
          <p:nvPr/>
        </p:nvGrpSpPr>
        <p:grpSpPr>
          <a:xfrm>
            <a:off x="9246201" y="1193801"/>
            <a:ext cx="2719904" cy="1551515"/>
            <a:chOff x="8789001" y="1193801"/>
            <a:chExt cx="2719904" cy="1551515"/>
          </a:xfrm>
        </p:grpSpPr>
        <p:sp>
          <p:nvSpPr>
            <p:cNvPr id="43" name="矢印: 上 42">
              <a:extLst>
                <a:ext uri="{FF2B5EF4-FFF2-40B4-BE49-F238E27FC236}">
                  <a16:creationId xmlns:a16="http://schemas.microsoft.com/office/drawing/2014/main" id="{6701128B-D5EC-46FC-AFC8-BD15BC483514}"/>
                </a:ext>
              </a:extLst>
            </p:cNvPr>
            <p:cNvSpPr/>
            <p:nvPr/>
          </p:nvSpPr>
          <p:spPr>
            <a:xfrm>
              <a:off x="8877546" y="1702541"/>
              <a:ext cx="1259984" cy="1042775"/>
            </a:xfrm>
            <a:prstGeom prst="upArrow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44" name="TextBox 99">
              <a:extLst>
                <a:ext uri="{FF2B5EF4-FFF2-40B4-BE49-F238E27FC236}">
                  <a16:creationId xmlns:a16="http://schemas.microsoft.com/office/drawing/2014/main" id="{A4E15CDB-A94F-493D-A73E-E33B8BEFBA03}"/>
                </a:ext>
              </a:extLst>
            </p:cNvPr>
            <p:cNvSpPr txBox="1"/>
            <p:nvPr/>
          </p:nvSpPr>
          <p:spPr>
            <a:xfrm>
              <a:off x="8789001" y="1193801"/>
              <a:ext cx="2719904" cy="496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ja-JP" sz="2000" kern="0" dirty="0">
                  <a:solidFill>
                    <a:srgbClr val="0000FF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JavaScript</a:t>
              </a:r>
              <a:r>
                <a:rPr lang="ja-JP" altLang="en-US" sz="2000" kern="0" dirty="0">
                  <a:solidFill>
                    <a:srgbClr val="0000FF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人気アップ！</a:t>
              </a:r>
              <a:endParaRPr lang="en-US" altLang="ko-KR" sz="2000" kern="0" dirty="0">
                <a:solidFill>
                  <a:srgbClr val="0000FF"/>
                </a:solidFill>
                <a:latin typeface="Yu Gothic UI" panose="020B0500000000000000" pitchFamily="50" charset="-128"/>
                <a:ea typeface="Yu Gothic UI" panose="020B0500000000000000" pitchFamily="50" charset="-128"/>
              </a:endParaRPr>
            </a:p>
          </p:txBody>
        </p:sp>
      </p:grpSp>
      <p:sp>
        <p:nvSpPr>
          <p:cNvPr id="45" name="TextBox 99">
            <a:extLst>
              <a:ext uri="{FF2B5EF4-FFF2-40B4-BE49-F238E27FC236}">
                <a16:creationId xmlns:a16="http://schemas.microsoft.com/office/drawing/2014/main" id="{370AE166-889B-4B23-9EB1-54CD9BF0C2E2}"/>
              </a:ext>
            </a:extLst>
          </p:cNvPr>
          <p:cNvSpPr txBox="1"/>
          <p:nvPr/>
        </p:nvSpPr>
        <p:spPr>
          <a:xfrm>
            <a:off x="7440898" y="5300733"/>
            <a:ext cx="2963268" cy="871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ja-JP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HTML</a:t>
            </a:r>
            <a:r>
              <a:rPr lang="ja-JP" altLang="en-US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に載せた要素を変形、ブラウザで様々なことを行う。</a:t>
            </a:r>
            <a:endParaRPr lang="en-US" altLang="ko-KR" kern="0" dirty="0">
              <a:solidFill>
                <a:srgbClr val="5D5B5B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2F9A27E8-FDF0-4D30-8570-DB57961D2784}"/>
              </a:ext>
            </a:extLst>
          </p:cNvPr>
          <p:cNvGrpSpPr/>
          <p:nvPr/>
        </p:nvGrpSpPr>
        <p:grpSpPr>
          <a:xfrm>
            <a:off x="6273116" y="3827240"/>
            <a:ext cx="2463635" cy="1554103"/>
            <a:chOff x="5863541" y="3827240"/>
            <a:chExt cx="2463635" cy="1554103"/>
          </a:xfrm>
        </p:grpSpPr>
        <p:sp>
          <p:nvSpPr>
            <p:cNvPr id="48" name="矢印: 上 47">
              <a:extLst>
                <a:ext uri="{FF2B5EF4-FFF2-40B4-BE49-F238E27FC236}">
                  <a16:creationId xmlns:a16="http://schemas.microsoft.com/office/drawing/2014/main" id="{637F6BC4-85F4-4D99-90CE-18FB4491E7E8}"/>
                </a:ext>
              </a:extLst>
            </p:cNvPr>
            <p:cNvSpPr/>
            <p:nvPr/>
          </p:nvSpPr>
          <p:spPr>
            <a:xfrm rot="10800000">
              <a:off x="6465368" y="4338568"/>
              <a:ext cx="1259984" cy="1042775"/>
            </a:xfrm>
            <a:prstGeom prst="upArrow">
              <a:avLst/>
            </a:prstGeom>
            <a:solidFill>
              <a:srgbClr val="FD62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49" name="TextBox 99">
              <a:extLst>
                <a:ext uri="{FF2B5EF4-FFF2-40B4-BE49-F238E27FC236}">
                  <a16:creationId xmlns:a16="http://schemas.microsoft.com/office/drawing/2014/main" id="{E1A12E11-E333-4EE5-8A51-0B97CED49C6F}"/>
                </a:ext>
              </a:extLst>
            </p:cNvPr>
            <p:cNvSpPr txBox="1"/>
            <p:nvPr/>
          </p:nvSpPr>
          <p:spPr>
            <a:xfrm>
              <a:off x="5863541" y="3827240"/>
              <a:ext cx="2463635" cy="456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ja-JP" kern="0" dirty="0">
                  <a:solidFill>
                    <a:srgbClr val="FF0000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JavaScript</a:t>
              </a:r>
              <a:r>
                <a:rPr lang="ja-JP" altLang="en-US" kern="0" dirty="0">
                  <a:solidFill>
                    <a:srgbClr val="FF0000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人気なし</a:t>
              </a:r>
              <a:endParaRPr lang="en-US" altLang="ko-KR" kern="0" dirty="0">
                <a:solidFill>
                  <a:srgbClr val="FF0000"/>
                </a:solidFill>
                <a:latin typeface="Yu Gothic UI" panose="020B0500000000000000" pitchFamily="50" charset="-128"/>
                <a:ea typeface="Yu Gothic UI" panose="020B05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747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  <p:bldP spid="41" grpId="0" animBg="1"/>
      <p:bldP spid="4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9DC35-7B8A-4EF0-9A3E-782497D0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425" y="2119746"/>
            <a:ext cx="6723150" cy="2618509"/>
          </a:xfrm>
        </p:spPr>
        <p:txBody>
          <a:bodyPr/>
          <a:lstStyle/>
          <a:p>
            <a:r>
              <a:rPr lang="en-US" altLang="ko-KR" dirty="0">
                <a:ea typeface="Yu Gothic" panose="020B0400000000000000" pitchFamily="34" charset="-128"/>
              </a:rPr>
              <a:t>3. Vue</a:t>
            </a:r>
            <a:r>
              <a:rPr lang="ja-JP" altLang="en-US" dirty="0">
                <a:ea typeface="Yu Gothic" panose="020B0400000000000000" pitchFamily="34" charset="-128"/>
              </a:rPr>
              <a:t>基本構文</a:t>
            </a:r>
            <a:br>
              <a:rPr lang="en-US" altLang="ja-JP" dirty="0">
                <a:ea typeface="Yu Gothic" panose="020B0400000000000000" pitchFamily="34" charset="-128"/>
              </a:rPr>
            </a:br>
            <a:br>
              <a:rPr lang="en-US" altLang="ja-JP" dirty="0">
                <a:ea typeface="Yu Gothic" panose="020B0400000000000000" pitchFamily="34" charset="-128"/>
              </a:rPr>
            </a:br>
            <a:r>
              <a:rPr lang="en-US" altLang="ja-JP" dirty="0">
                <a:ea typeface="Yu Gothic" panose="020B0400000000000000" pitchFamily="34" charset="-128"/>
              </a:rPr>
              <a:t>Chapter1</a:t>
            </a:r>
            <a:br>
              <a:rPr lang="en-US" altLang="ko-KR" dirty="0">
                <a:ea typeface="Yu Gothic" panose="020B0400000000000000" pitchFamily="34" charset="-128"/>
              </a:rPr>
            </a:br>
            <a:r>
              <a:rPr lang="en-US" altLang="ja-JP" dirty="0">
                <a:ea typeface="Yu Gothic" panose="020B0400000000000000" pitchFamily="34" charset="-128"/>
              </a:rPr>
              <a:t>【</a:t>
            </a:r>
            <a:r>
              <a:rPr lang="ja-JP" altLang="en-US" dirty="0">
                <a:ea typeface="Yu Gothic" panose="020B0400000000000000" pitchFamily="34" charset="-128"/>
              </a:rPr>
              <a:t>データバインディング</a:t>
            </a:r>
            <a:r>
              <a:rPr lang="en-US" altLang="ja-JP" dirty="0">
                <a:ea typeface="Yu Gothic" panose="020B0400000000000000" pitchFamily="34" charset="-128"/>
              </a:rPr>
              <a:t>】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8CDA1E-E7FD-4AFC-8EFF-C3722E335230}"/>
              </a:ext>
            </a:extLst>
          </p:cNvPr>
          <p:cNvGrpSpPr/>
          <p:nvPr/>
        </p:nvGrpSpPr>
        <p:grpSpPr>
          <a:xfrm>
            <a:off x="358775" y="2627569"/>
            <a:ext cx="1863725" cy="3892381"/>
            <a:chOff x="358775" y="2627569"/>
            <a:chExt cx="1863725" cy="3892381"/>
          </a:xfrm>
        </p:grpSpPr>
        <p:pic>
          <p:nvPicPr>
            <p:cNvPr id="10" name="그래픽 9" descr="간판을 들고 있는 남자">
              <a:extLst>
                <a:ext uri="{FF2B5EF4-FFF2-40B4-BE49-F238E27FC236}">
                  <a16:creationId xmlns:a16="http://schemas.microsoft.com/office/drawing/2014/main" id="{2BDFB173-0753-4192-9D7F-E8F08AADF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775" y="2627569"/>
              <a:ext cx="1863725" cy="3892381"/>
            </a:xfrm>
            <a:prstGeom prst="rect">
              <a:avLst/>
            </a:prstGeom>
          </p:spPr>
        </p:pic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27ADECAD-97E4-4B4D-B3BC-1316932F04BF}"/>
                </a:ext>
              </a:extLst>
            </p:cNvPr>
            <p:cNvSpPr txBox="1">
              <a:spLocks/>
            </p:cNvSpPr>
            <p:nvPr/>
          </p:nvSpPr>
          <p:spPr>
            <a:xfrm>
              <a:off x="617767" y="3924232"/>
              <a:ext cx="1345739" cy="533467"/>
            </a:xfrm>
            <a:prstGeom prst="rect">
              <a:avLst/>
            </a:prstGeom>
            <a:ln w="3175">
              <a:solidFill>
                <a:schemeClr val="bg1">
                  <a:lumMod val="85000"/>
                  <a:alpha val="5000"/>
                </a:schemeClr>
              </a:solidFill>
            </a:ln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4000" b="1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C477F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ja-JP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*</a:t>
              </a:r>
              <a:r>
                <a:rPr lang="ja-JP" altLang="en-US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キーワード</a:t>
              </a:r>
              <a:endParaRPr lang="en-US" altLang="ja-JP" sz="12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ja-JP" altLang="en-US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補間</a:t>
              </a:r>
              <a:r>
                <a:rPr lang="en-US" altLang="ja-JP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(Interpolation)</a:t>
              </a:r>
            </a:p>
            <a:p>
              <a:pPr>
                <a:lnSpc>
                  <a:spcPct val="150000"/>
                </a:lnSpc>
              </a:pPr>
              <a:endParaRPr lang="ko-KR" altLang="en-US" sz="1200" dirty="0">
                <a:latin typeface="Yu Gothic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164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ea typeface="Yu Gothic" panose="020B0400000000000000" pitchFamily="34" charset="-128"/>
              </a:rPr>
              <a:t>2.Vue</a:t>
            </a:r>
            <a:r>
              <a:rPr lang="ja-JP" altLang="en-US" sz="2800" dirty="0">
                <a:ea typeface="Yu Gothic" panose="020B0400000000000000" pitchFamily="34" charset="-128"/>
              </a:rPr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>
                <a:ea typeface="Yu Gothic" panose="020B0400000000000000" pitchFamily="34" charset="-128"/>
              </a:rPr>
              <a:t>Chapter1</a:t>
            </a:r>
          </a:p>
          <a:p>
            <a:r>
              <a:rPr lang="en-US" altLang="ja-JP" dirty="0">
                <a:ea typeface="Yu Gothic" panose="020B0400000000000000" pitchFamily="34" charset="-128"/>
              </a:rPr>
              <a:t>【</a:t>
            </a:r>
            <a:r>
              <a:rPr lang="ja-JP" altLang="en-US" dirty="0">
                <a:ea typeface="Yu Gothic" panose="020B0400000000000000" pitchFamily="34" charset="-128"/>
              </a:rPr>
              <a:t>データバインディング</a:t>
            </a:r>
            <a:r>
              <a:rPr lang="en-US" altLang="ja-JP" dirty="0">
                <a:ea typeface="Yu Gothic" panose="020B0400000000000000" pitchFamily="34" charset="-128"/>
              </a:rPr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161CF9-6D44-4E6A-9940-99106585A476}"/>
              </a:ext>
            </a:extLst>
          </p:cNvPr>
          <p:cNvGrpSpPr/>
          <p:nvPr/>
        </p:nvGrpSpPr>
        <p:grpSpPr>
          <a:xfrm>
            <a:off x="3744909" y="223698"/>
            <a:ext cx="7459802" cy="2031325"/>
            <a:chOff x="3755069" y="510104"/>
            <a:chExt cx="7459802" cy="2031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BA91F1-54E1-4E48-9936-0F8788108141}"/>
                </a:ext>
              </a:extLst>
            </p:cNvPr>
            <p:cNvSpPr txBox="1"/>
            <p:nvPr/>
          </p:nvSpPr>
          <p:spPr>
            <a:xfrm>
              <a:off x="3755069" y="510104"/>
              <a:ext cx="7459802" cy="2031325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html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body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span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id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en-US" altLang="ko-KR" sz="14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myid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r>
                <a:rPr lang="ja-JP" alt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こんにちは！</a:t>
              </a:r>
              <a:r>
                <a:rPr lang="en-US" altLang="ja-JP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span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body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html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b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</a:b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script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console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.</a:t>
              </a:r>
              <a:r>
                <a:rPr lang="en-US" altLang="ko-KR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log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(</a:t>
              </a:r>
              <a:r>
                <a:rPr lang="en-US" altLang="ko-KR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document</a:t>
              </a:r>
              <a:r>
                <a:rPr lang="en-US" altLang="ko-KR" sz="14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.</a:t>
              </a:r>
              <a:r>
                <a:rPr lang="en-US" altLang="ko-KR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getElemntById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(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en-US" altLang="ko-KR" sz="14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myId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));</a:t>
              </a:r>
            </a:p>
            <a:p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script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EBA31C-7D00-485A-9099-745AB3EEB92F}"/>
                </a:ext>
              </a:extLst>
            </p:cNvPr>
            <p:cNvSpPr txBox="1"/>
            <p:nvPr/>
          </p:nvSpPr>
          <p:spPr>
            <a:xfrm>
              <a:off x="7794746" y="527625"/>
              <a:ext cx="3371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ja-JP" altLang="en-US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既存の</a:t>
              </a:r>
              <a:r>
                <a:rPr lang="en-US" altLang="ja-JP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HTML</a:t>
              </a:r>
              <a:r>
                <a:rPr lang="ja-JP" altLang="en-US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コーディング</a:t>
              </a:r>
              <a:endParaRPr lang="ko-KR" altLang="en-US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B72880-E266-4196-8EFE-52088F5653B9}"/>
              </a:ext>
            </a:extLst>
          </p:cNvPr>
          <p:cNvGrpSpPr/>
          <p:nvPr/>
        </p:nvGrpSpPr>
        <p:grpSpPr>
          <a:xfrm>
            <a:off x="3755069" y="2831664"/>
            <a:ext cx="7459802" cy="3754874"/>
            <a:chOff x="3755069" y="2831664"/>
            <a:chExt cx="7459802" cy="37548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3AEB81-8EFE-4C88-B97E-02761262E9B0}"/>
                </a:ext>
              </a:extLst>
            </p:cNvPr>
            <p:cNvSpPr txBox="1"/>
            <p:nvPr/>
          </p:nvSpPr>
          <p:spPr>
            <a:xfrm>
              <a:off x="3755069" y="2831664"/>
              <a:ext cx="7459802" cy="3754874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template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div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id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"app"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span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{{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msg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}}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span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div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template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b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</a:b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script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export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default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name: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"App"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components: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{},</a:t>
              </a: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data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() {</a:t>
              </a: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return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msg: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ja-JP" altLang="en-US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こんにちは</a:t>
              </a:r>
              <a:r>
                <a:rPr lang="en-US" altLang="ja-JP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en-US" altLang="ja-JP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ja-JP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};</a:t>
              </a:r>
            </a:p>
            <a:p>
              <a:r>
                <a:rPr lang="en-US" altLang="ja-JP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},</a:t>
              </a:r>
            </a:p>
            <a:p>
              <a:r>
                <a:rPr lang="en-US" altLang="ja-JP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};</a:t>
              </a:r>
            </a:p>
            <a:p>
              <a:r>
                <a:rPr lang="en-US" altLang="ja-JP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script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2BD1C5-FBDD-4A7A-94A0-937A65CA96FD}"/>
                </a:ext>
              </a:extLst>
            </p:cNvPr>
            <p:cNvSpPr txBox="1"/>
            <p:nvPr/>
          </p:nvSpPr>
          <p:spPr>
            <a:xfrm>
              <a:off x="7345680" y="2841933"/>
              <a:ext cx="3859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Vue</a:t>
              </a:r>
              <a:r>
                <a:rPr lang="ja-JP" altLang="en-US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を適用した</a:t>
              </a:r>
              <a:r>
                <a:rPr lang="en-US" altLang="ja-JP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HTML</a:t>
              </a:r>
              <a:r>
                <a:rPr lang="ja-JP" altLang="en-US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コーディング</a:t>
              </a:r>
              <a:endParaRPr lang="ko-KR" altLang="en-US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3469839-2AC8-4F13-80D2-13424EC3D77B}"/>
              </a:ext>
            </a:extLst>
          </p:cNvPr>
          <p:cNvSpPr txBox="1"/>
          <p:nvPr/>
        </p:nvSpPr>
        <p:spPr>
          <a:xfrm>
            <a:off x="6590890" y="2106796"/>
            <a:ext cx="1788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41B883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Vs</a:t>
            </a:r>
            <a:endParaRPr lang="ko-KR" altLang="en-US" sz="4800" b="1" dirty="0">
              <a:solidFill>
                <a:srgbClr val="41B883"/>
              </a:solidFill>
              <a:latin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1028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>
            <a:extLst>
              <a:ext uri="{FF2B5EF4-FFF2-40B4-BE49-F238E27FC236}">
                <a16:creationId xmlns:a16="http://schemas.microsoft.com/office/drawing/2014/main" id="{95A7308E-655A-437C-8551-5F0E6AB3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en-US" altLang="ko-KR" sz="1100" dirty="0">
                <a:solidFill>
                  <a:srgbClr val="FBFFFB"/>
                </a:solidFill>
                <a:ea typeface="Yu Gothic" panose="020B0400000000000000" pitchFamily="34" charset="-128"/>
              </a:rPr>
              <a:t>VUE</a:t>
            </a:r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基本構文　</a:t>
            </a:r>
            <a:r>
              <a:rPr lang="en-US" altLang="ja-JP" sz="1100" dirty="0">
                <a:solidFill>
                  <a:srgbClr val="FBFFFB"/>
                </a:solidFill>
                <a:ea typeface="Yu Gothic" panose="020B0400000000000000" pitchFamily="34" charset="-128"/>
              </a:rPr>
              <a:t>Chapter1.</a:t>
            </a:r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データバインディング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A449671-2FB8-44EA-9B13-1EA210A05638}"/>
              </a:ext>
            </a:extLst>
          </p:cNvPr>
          <p:cNvGrpSpPr/>
          <p:nvPr/>
        </p:nvGrpSpPr>
        <p:grpSpPr>
          <a:xfrm>
            <a:off x="575965" y="619151"/>
            <a:ext cx="5520035" cy="4737247"/>
            <a:chOff x="575965" y="619151"/>
            <a:chExt cx="5520035" cy="473724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9EEC130-BC36-42E8-ABB8-B56ED285BF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90" t="10230" r="67479" b="50208"/>
            <a:stretch/>
          </p:blipFill>
          <p:spPr>
            <a:xfrm>
              <a:off x="575965" y="619151"/>
              <a:ext cx="5520035" cy="473724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619FE2F-AC45-4851-949C-82DEF5D7D89A}"/>
                </a:ext>
              </a:extLst>
            </p:cNvPr>
            <p:cNvSpPr/>
            <p:nvPr/>
          </p:nvSpPr>
          <p:spPr>
            <a:xfrm>
              <a:off x="2930671" y="1047775"/>
              <a:ext cx="1103821" cy="3552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AD40635-927D-466C-A08C-A9A96980A569}"/>
                </a:ext>
              </a:extLst>
            </p:cNvPr>
            <p:cNvSpPr/>
            <p:nvPr/>
          </p:nvSpPr>
          <p:spPr>
            <a:xfrm>
              <a:off x="1275270" y="4041495"/>
              <a:ext cx="2847975" cy="2392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1D2DDC-0BCD-409D-954F-65F5121C24A6}"/>
                </a:ext>
              </a:extLst>
            </p:cNvPr>
            <p:cNvSpPr txBox="1"/>
            <p:nvPr/>
          </p:nvSpPr>
          <p:spPr>
            <a:xfrm>
              <a:off x="4970266" y="634637"/>
              <a:ext cx="1104900" cy="36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HTML</a:t>
              </a:r>
              <a:endParaRPr lang="ko-KR" altLang="en-US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4E29098-82B5-4007-B30D-4BD670E2DCBD}"/>
                </a:ext>
              </a:extLst>
            </p:cNvPr>
            <p:cNvCxnSpPr>
              <a:cxnSpLocks/>
              <a:stCxn id="11" idx="0"/>
              <a:endCxn id="10" idx="2"/>
            </p:cNvCxnSpPr>
            <p:nvPr/>
          </p:nvCxnSpPr>
          <p:spPr>
            <a:xfrm flipV="1">
              <a:off x="2699258" y="1403068"/>
              <a:ext cx="783324" cy="2638427"/>
            </a:xfrm>
            <a:prstGeom prst="straightConnector1">
              <a:avLst/>
            </a:prstGeom>
            <a:ln w="38100">
              <a:solidFill>
                <a:srgbClr val="41B88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CAEEDE7-1BF1-4C63-8110-2BA2022E0F72}"/>
              </a:ext>
            </a:extLst>
          </p:cNvPr>
          <p:cNvGrpSpPr/>
          <p:nvPr/>
        </p:nvGrpSpPr>
        <p:grpSpPr>
          <a:xfrm>
            <a:off x="6559157" y="1282572"/>
            <a:ext cx="5181600" cy="2552700"/>
            <a:chOff x="6559157" y="1282572"/>
            <a:chExt cx="5181600" cy="25527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71C3CF3-9E9B-434F-BDBD-964D4995B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9157" y="1282572"/>
              <a:ext cx="5181600" cy="25527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FD7FED-9277-429D-84F7-2930A4EF169A}"/>
                </a:ext>
              </a:extLst>
            </p:cNvPr>
            <p:cNvSpPr txBox="1"/>
            <p:nvPr/>
          </p:nvSpPr>
          <p:spPr>
            <a:xfrm>
              <a:off x="10626332" y="1289229"/>
              <a:ext cx="1104900" cy="36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ja-JP" altLang="en-US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結果</a:t>
              </a:r>
              <a:endParaRPr lang="ko-KR" altLang="en-US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9574049-F0BD-4926-88E1-5B13DA5B362E}"/>
                </a:ext>
              </a:extLst>
            </p:cNvPr>
            <p:cNvSpPr/>
            <p:nvPr/>
          </p:nvSpPr>
          <p:spPr>
            <a:xfrm>
              <a:off x="8598046" y="1933601"/>
              <a:ext cx="1887899" cy="3552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3363B64-D9BA-4D76-9EF7-A4001C4DE022}"/>
              </a:ext>
            </a:extLst>
          </p:cNvPr>
          <p:cNvSpPr txBox="1"/>
          <p:nvPr/>
        </p:nvSpPr>
        <p:spPr>
          <a:xfrm>
            <a:off x="1106182" y="5539455"/>
            <a:ext cx="1007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35495E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Mustache</a:t>
            </a:r>
            <a:r>
              <a:rPr lang="ja-JP" altLang="en-US" sz="2000" dirty="0">
                <a:solidFill>
                  <a:srgbClr val="35495E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タグは、対応するオブジェクト</a:t>
            </a:r>
            <a:r>
              <a:rPr lang="en-US" altLang="ja-JP" sz="2000" dirty="0">
                <a:solidFill>
                  <a:srgbClr val="35495E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(</a:t>
            </a:r>
            <a:r>
              <a:rPr lang="en-US" altLang="ja-JP" sz="2000" dirty="0">
                <a:solidFill>
                  <a:srgbClr val="41B883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msg</a:t>
            </a:r>
            <a:r>
              <a:rPr lang="en-US" altLang="ja-JP" sz="2000" dirty="0">
                <a:solidFill>
                  <a:srgbClr val="35495E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)</a:t>
            </a:r>
            <a:r>
              <a:rPr lang="ja-JP" altLang="en-US" sz="2000" dirty="0">
                <a:solidFill>
                  <a:srgbClr val="35495E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のプロパティの値に置き換えられます。</a:t>
            </a:r>
            <a:endParaRPr lang="en-US" altLang="ja-JP" sz="2000" dirty="0">
              <a:solidFill>
                <a:srgbClr val="35495E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algn="ctr"/>
            <a:r>
              <a:rPr lang="ja-JP" altLang="en-US" sz="2000" dirty="0">
                <a:solidFill>
                  <a:srgbClr val="35495E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また、</a:t>
            </a:r>
            <a:r>
              <a:rPr lang="en-US" altLang="ja-JP" sz="2000" dirty="0">
                <a:solidFill>
                  <a:srgbClr val="41B883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msg</a:t>
            </a:r>
            <a:r>
              <a:rPr lang="ja-JP" altLang="en-US" sz="2000" dirty="0">
                <a:solidFill>
                  <a:srgbClr val="35495E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のプロパティが変更される時、それに応じて更新されます。</a:t>
            </a:r>
            <a:endParaRPr lang="ko-KR" altLang="en-US" sz="2000" dirty="0">
              <a:solidFill>
                <a:srgbClr val="35495E"/>
              </a:solidFill>
              <a:latin typeface="Yu Gothic Light" panose="020B0300000000000000" pitchFamily="34" charset="-128"/>
            </a:endParaRPr>
          </a:p>
        </p:txBody>
      </p:sp>
      <p:sp>
        <p:nvSpPr>
          <p:cNvPr id="13" name="화살표: 줄무늬가 있는 오른쪽 12">
            <a:extLst>
              <a:ext uri="{FF2B5EF4-FFF2-40B4-BE49-F238E27FC236}">
                <a16:creationId xmlns:a16="http://schemas.microsoft.com/office/drawing/2014/main" id="{4B5E6DB9-59F4-4B5E-819A-4B1A9853D0A3}"/>
              </a:ext>
            </a:extLst>
          </p:cNvPr>
          <p:cNvSpPr/>
          <p:nvPr/>
        </p:nvSpPr>
        <p:spPr>
          <a:xfrm>
            <a:off x="5762540" y="2266398"/>
            <a:ext cx="1418821" cy="585048"/>
          </a:xfrm>
          <a:prstGeom prst="stripedRightArrow">
            <a:avLst/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287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>
            <a:extLst>
              <a:ext uri="{FF2B5EF4-FFF2-40B4-BE49-F238E27FC236}">
                <a16:creationId xmlns:a16="http://schemas.microsoft.com/office/drawing/2014/main" id="{95A7308E-655A-437C-8551-5F0E6AB3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en-US" altLang="ko-KR" sz="1100" dirty="0">
                <a:solidFill>
                  <a:srgbClr val="FBFFFB"/>
                </a:solidFill>
                <a:ea typeface="Yu Gothic" panose="020B0400000000000000" pitchFamily="34" charset="-128"/>
              </a:rPr>
              <a:t>VUE</a:t>
            </a:r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基本構文　</a:t>
            </a:r>
            <a:r>
              <a:rPr lang="en-US" altLang="ja-JP" sz="1100" dirty="0">
                <a:solidFill>
                  <a:srgbClr val="FBFFFB"/>
                </a:solidFill>
                <a:ea typeface="Yu Gothic" panose="020B0400000000000000" pitchFamily="34" charset="-128"/>
              </a:rPr>
              <a:t>Chapter1.</a:t>
            </a:r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データバインディング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DA63EA-62D0-4937-B70F-6DF978D76E1E}"/>
              </a:ext>
            </a:extLst>
          </p:cNvPr>
          <p:cNvSpPr txBox="1"/>
          <p:nvPr/>
        </p:nvSpPr>
        <p:spPr>
          <a:xfrm>
            <a:off x="427038" y="6000105"/>
            <a:ext cx="508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・サンプルコード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: 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hlinkClick r:id="rId2"/>
              </a:rPr>
              <a:t>https://github.com/github-Ahn/PSSMiniPrj</a:t>
            </a: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　</a:t>
            </a:r>
            <a:endParaRPr lang="en-US" altLang="ja-JP" sz="1200" dirty="0">
              <a:solidFill>
                <a:schemeClr val="accent1">
                  <a:lumMod val="50000"/>
                </a:schemeClr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・プロジェクト名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: sample_prj_chapter1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Yu Gothic Light" panose="020B03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9442F6-0A6F-4A00-B00C-AA02AB0B9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25" y="888801"/>
            <a:ext cx="8489950" cy="47755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6129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9DC35-7B8A-4EF0-9A3E-782497D0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425" y="2119745"/>
            <a:ext cx="6723150" cy="2618509"/>
          </a:xfrm>
        </p:spPr>
        <p:txBody>
          <a:bodyPr/>
          <a:lstStyle/>
          <a:p>
            <a:r>
              <a:rPr lang="en-US" altLang="ko-KR" dirty="0">
                <a:ea typeface="Yu Gothic" panose="020B0400000000000000" pitchFamily="34" charset="-128"/>
              </a:rPr>
              <a:t>3. Vue</a:t>
            </a:r>
            <a:r>
              <a:rPr lang="ja-JP" altLang="en-US" dirty="0">
                <a:ea typeface="Yu Gothic" panose="020B0400000000000000" pitchFamily="34" charset="-128"/>
              </a:rPr>
              <a:t>基本構文</a:t>
            </a:r>
            <a:br>
              <a:rPr lang="en-US" altLang="ja-JP" dirty="0">
                <a:ea typeface="Yu Gothic" panose="020B0400000000000000" pitchFamily="34" charset="-128"/>
              </a:rPr>
            </a:br>
            <a:br>
              <a:rPr lang="en-US" altLang="ja-JP" dirty="0">
                <a:ea typeface="Yu Gothic" panose="020B0400000000000000" pitchFamily="34" charset="-128"/>
              </a:rPr>
            </a:br>
            <a:r>
              <a:rPr lang="en-US" altLang="ja-JP" dirty="0">
                <a:ea typeface="Yu Gothic" panose="020B0400000000000000" pitchFamily="34" charset="-128"/>
              </a:rPr>
              <a:t>chapter2</a:t>
            </a:r>
            <a:br>
              <a:rPr lang="en-US" altLang="ko-KR" dirty="0">
                <a:ea typeface="Yu Gothic" panose="020B0400000000000000" pitchFamily="34" charset="-128"/>
              </a:rPr>
            </a:br>
            <a:r>
              <a:rPr lang="en-US" altLang="ja-JP" dirty="0">
                <a:ea typeface="Yu Gothic" panose="020B0400000000000000" pitchFamily="34" charset="-128"/>
              </a:rPr>
              <a:t>【</a:t>
            </a:r>
            <a:r>
              <a:rPr lang="ja-JP" altLang="en-US" dirty="0">
                <a:ea typeface="Yu Gothic" panose="020B0400000000000000" pitchFamily="34" charset="-128"/>
              </a:rPr>
              <a:t>リストレンダリング</a:t>
            </a:r>
            <a:r>
              <a:rPr lang="en-US" altLang="ja-JP" dirty="0">
                <a:ea typeface="Yu Gothic" panose="020B0400000000000000" pitchFamily="34" charset="-128"/>
              </a:rPr>
              <a:t>】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7D9ED9-5552-49EC-8742-C0E4E2B95D4C}"/>
              </a:ext>
            </a:extLst>
          </p:cNvPr>
          <p:cNvGrpSpPr/>
          <p:nvPr/>
        </p:nvGrpSpPr>
        <p:grpSpPr>
          <a:xfrm>
            <a:off x="265889" y="2640269"/>
            <a:ext cx="2150751" cy="3802777"/>
            <a:chOff x="265889" y="2640269"/>
            <a:chExt cx="2150751" cy="3802777"/>
          </a:xfrm>
        </p:grpSpPr>
        <p:pic>
          <p:nvPicPr>
            <p:cNvPr id="12" name="그래픽 11" descr="간판을 들고 있는 여자">
              <a:extLst>
                <a:ext uri="{FF2B5EF4-FFF2-40B4-BE49-F238E27FC236}">
                  <a16:creationId xmlns:a16="http://schemas.microsoft.com/office/drawing/2014/main" id="{4651F85F-CBEF-4363-9D31-9644ED24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5889" y="2640269"/>
              <a:ext cx="2150751" cy="3802777"/>
            </a:xfrm>
            <a:prstGeom prst="rect">
              <a:avLst/>
            </a:prstGeom>
          </p:spPr>
        </p:pic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1B8B3661-D714-4BEC-9A8C-1A7C25F2F5DE}"/>
                </a:ext>
              </a:extLst>
            </p:cNvPr>
            <p:cNvSpPr txBox="1">
              <a:spLocks/>
            </p:cNvSpPr>
            <p:nvPr/>
          </p:nvSpPr>
          <p:spPr>
            <a:xfrm>
              <a:off x="523225" y="3746432"/>
              <a:ext cx="1604733" cy="533467"/>
            </a:xfrm>
            <a:prstGeom prst="rect">
              <a:avLst/>
            </a:prstGeom>
            <a:ln w="3175">
              <a:solidFill>
                <a:schemeClr val="bg1">
                  <a:lumMod val="85000"/>
                  <a:alpha val="5000"/>
                </a:schemeClr>
              </a:solidFill>
            </a:ln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4000" b="1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C477F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ja-JP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*</a:t>
              </a:r>
              <a:r>
                <a:rPr lang="ja-JP" altLang="en-US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キーワード</a:t>
              </a:r>
              <a:endParaRPr lang="en-US" altLang="ja-JP" sz="12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en-US" altLang="ja-JP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v-for</a:t>
              </a:r>
              <a:endPara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ja-JP" altLang="en-US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配列</a:t>
              </a:r>
              <a:r>
                <a:rPr lang="en-US" altLang="ja-JP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(</a:t>
              </a: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Array)</a:t>
              </a:r>
              <a:endParaRPr lang="ko-KR" altLang="en-US" sz="1200" dirty="0">
                <a:latin typeface="Yu Gothic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9413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ea typeface="Yu Gothic" panose="020B0400000000000000" pitchFamily="34" charset="-128"/>
              </a:rPr>
              <a:t>2.Vue</a:t>
            </a:r>
            <a:r>
              <a:rPr lang="ja-JP" altLang="en-US" sz="2800" dirty="0">
                <a:ea typeface="Yu Gothic" panose="020B0400000000000000" pitchFamily="34" charset="-128"/>
              </a:rPr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>
                <a:ea typeface="Yu Gothic" panose="020B0400000000000000" pitchFamily="34" charset="-128"/>
              </a:rPr>
              <a:t>Chapter2</a:t>
            </a:r>
          </a:p>
          <a:p>
            <a:r>
              <a:rPr lang="en-US" altLang="ja-JP" dirty="0">
                <a:ea typeface="Yu Gothic" panose="020B0400000000000000" pitchFamily="34" charset="-128"/>
              </a:rPr>
              <a:t>【</a:t>
            </a:r>
            <a:r>
              <a:rPr lang="ja-JP" altLang="en-US" dirty="0">
                <a:ea typeface="Yu Gothic" panose="020B0400000000000000" pitchFamily="34" charset="-128"/>
              </a:rPr>
              <a:t>リストレンダリング</a:t>
            </a:r>
            <a:r>
              <a:rPr lang="en-US" altLang="ja-JP" dirty="0">
                <a:ea typeface="Yu Gothic" panose="020B0400000000000000" pitchFamily="34" charset="-128"/>
              </a:rPr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A47A77-F63E-4151-A1E5-B78E92EC2009}"/>
              </a:ext>
            </a:extLst>
          </p:cNvPr>
          <p:cNvGrpSpPr/>
          <p:nvPr/>
        </p:nvGrpSpPr>
        <p:grpSpPr>
          <a:xfrm>
            <a:off x="3282434" y="272281"/>
            <a:ext cx="8285857" cy="5881012"/>
            <a:chOff x="3282434" y="272281"/>
            <a:chExt cx="8285857" cy="588101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22D1B43-2987-4FC8-B272-E9169080B93B}"/>
                </a:ext>
              </a:extLst>
            </p:cNvPr>
            <p:cNvGrpSpPr/>
            <p:nvPr/>
          </p:nvGrpSpPr>
          <p:grpSpPr>
            <a:xfrm>
              <a:off x="3282434" y="272281"/>
              <a:ext cx="8285857" cy="5881012"/>
              <a:chOff x="3037840" y="578615"/>
              <a:chExt cx="8285857" cy="588101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010EA9-B99F-47ED-9728-20E6A866E8E4}"/>
                  </a:ext>
                </a:extLst>
              </p:cNvPr>
              <p:cNvSpPr txBox="1"/>
              <p:nvPr/>
            </p:nvSpPr>
            <p:spPr>
              <a:xfrm>
                <a:off x="3037840" y="781149"/>
                <a:ext cx="6390640" cy="5678478"/>
              </a:xfrm>
              <a:prstGeom prst="rect">
                <a:avLst/>
              </a:prstGeom>
              <a:solidFill>
                <a:srgbClr val="35495E"/>
              </a:solidFill>
              <a:ln>
                <a:solidFill>
                  <a:srgbClr val="35495E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table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 </a:t>
                </a:r>
                <a:r>
                  <a:rPr lang="en-US" altLang="ko-KR" sz="11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id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=</a:t>
                </a:r>
                <a:r>
                  <a:rPr lang="en-US" altLang="ko-KR" sz="11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"</a:t>
                </a:r>
                <a:r>
                  <a:rPr lang="en-US" altLang="ko-KR" sz="1100" b="0" dirty="0" err="1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itemTable</a:t>
                </a:r>
                <a:r>
                  <a:rPr lang="en-US" altLang="ko-KR" sz="11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"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tr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{{ </a:t>
                </a:r>
                <a:r>
                  <a:rPr lang="en-US" altLang="ko-KR" sz="11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item1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 }}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r>
                  <a:rPr lang="ko-KR" altLang="en-US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￥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{{ </a:t>
                </a:r>
                <a:r>
                  <a:rPr lang="en-US" altLang="ko-KR" sz="11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price1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 }}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tr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tr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{{ </a:t>
                </a:r>
                <a:r>
                  <a:rPr lang="en-US" altLang="ko-KR" sz="11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item2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 }}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r>
                  <a:rPr lang="ko-KR" altLang="en-US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￥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{{ </a:t>
                </a:r>
                <a:r>
                  <a:rPr lang="en-US" altLang="ko-KR" sz="11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price2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 }}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tr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tr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{{ </a:t>
                </a:r>
                <a:r>
                  <a:rPr lang="en-US" altLang="ko-KR" sz="11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item3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 }}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r>
                  <a:rPr lang="ko-KR" altLang="en-US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￥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{{ </a:t>
                </a:r>
                <a:r>
                  <a:rPr lang="en-US" altLang="ko-KR" sz="11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price3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 }}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tr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tr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{{ </a:t>
                </a:r>
                <a:r>
                  <a:rPr lang="en-US" altLang="ko-KR" sz="11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item4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 }}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r>
                  <a:rPr lang="ko-KR" altLang="en-US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￥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{{ </a:t>
                </a:r>
                <a:r>
                  <a:rPr lang="en-US" altLang="ko-KR" sz="11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price4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 }}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tr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</a:p>
              <a:p>
                <a:endParaRPr lang="en-US" altLang="ko-KR" sz="1100" dirty="0">
                  <a:solidFill>
                    <a:srgbClr val="808080"/>
                  </a:solidFill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endPara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endParaRPr lang="en-US" altLang="ko-KR" sz="1100" dirty="0">
                  <a:solidFill>
                    <a:srgbClr val="808080"/>
                  </a:solidFill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endPara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endParaRPr lang="en-US" altLang="ko-KR" sz="1100" dirty="0">
                  <a:solidFill>
                    <a:srgbClr val="808080"/>
                  </a:solidFill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endPara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endParaRPr lang="en-US" altLang="ko-KR" sz="1100" dirty="0">
                  <a:solidFill>
                    <a:srgbClr val="808080"/>
                  </a:solidFill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endPara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endParaRPr lang="en-US" altLang="ko-KR" sz="1100" dirty="0">
                  <a:solidFill>
                    <a:srgbClr val="808080"/>
                  </a:solidFill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endPara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endParaRPr lang="en-US" altLang="ko-KR" sz="1100" dirty="0">
                  <a:solidFill>
                    <a:srgbClr val="808080"/>
                  </a:solidFill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endPara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endParaRPr lang="en-US" altLang="ko-KR" sz="1100" dirty="0">
                  <a:solidFill>
                    <a:srgbClr val="808080"/>
                  </a:solidFill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table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77258150-35CF-45B3-BB01-D1B08EA98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80397" y="578615"/>
                <a:ext cx="3543300" cy="572452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69A3399-EB01-4AD8-B7FF-6C87541FD8BA}"/>
                  </a:ext>
                </a:extLst>
              </p:cNvPr>
              <p:cNvSpPr/>
              <p:nvPr/>
            </p:nvSpPr>
            <p:spPr>
              <a:xfrm>
                <a:off x="3405948" y="999116"/>
                <a:ext cx="2847975" cy="2790564"/>
              </a:xfrm>
              <a:prstGeom prst="rect">
                <a:avLst/>
              </a:prstGeom>
              <a:noFill/>
              <a:ln w="38100">
                <a:solidFill>
                  <a:srgbClr val="41B8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latin typeface="Yu Gothic Light" panose="020B0300000000000000" pitchFamily="34" charset="-128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B1362FA-1A69-474F-9096-DDC2EC586A39}"/>
                  </a:ext>
                </a:extLst>
              </p:cNvPr>
              <p:cNvSpPr/>
              <p:nvPr/>
            </p:nvSpPr>
            <p:spPr>
              <a:xfrm>
                <a:off x="8341360" y="2594236"/>
                <a:ext cx="2495240" cy="1693284"/>
              </a:xfrm>
              <a:prstGeom prst="rect">
                <a:avLst/>
              </a:prstGeom>
              <a:noFill/>
              <a:ln w="38100">
                <a:solidFill>
                  <a:srgbClr val="41B8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latin typeface="Yu Gothic Light" panose="020B0300000000000000" pitchFamily="34" charset="-128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8BB6FBF0-744A-4E84-8165-F0B99D21D038}"/>
                  </a:ext>
                </a:extLst>
              </p:cNvPr>
              <p:cNvCxnSpPr>
                <a:stCxn id="13" idx="3"/>
                <a:endCxn id="14" idx="1"/>
              </p:cNvCxnSpPr>
              <p:nvPr/>
            </p:nvCxnSpPr>
            <p:spPr>
              <a:xfrm>
                <a:off x="6253923" y="2394398"/>
                <a:ext cx="2087437" cy="1046480"/>
              </a:xfrm>
              <a:prstGeom prst="line">
                <a:avLst/>
              </a:prstGeom>
              <a:ln w="28575">
                <a:solidFill>
                  <a:srgbClr val="41B8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BE15892-71B7-4586-B7F3-4009F00BA19F}"/>
                </a:ext>
              </a:extLst>
            </p:cNvPr>
            <p:cNvSpPr/>
            <p:nvPr/>
          </p:nvSpPr>
          <p:spPr>
            <a:xfrm>
              <a:off x="4947735" y="3672609"/>
              <a:ext cx="172905" cy="172905"/>
            </a:xfrm>
            <a:prstGeom prst="ellipse">
              <a:avLst/>
            </a:prstGeom>
            <a:solidFill>
              <a:srgbClr val="41B883"/>
            </a:solidFill>
            <a:ln>
              <a:solidFill>
                <a:srgbClr val="41B8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u Gothic Light" panose="020B0300000000000000" pitchFamily="34" charset="-128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B6DFFAD-F0A9-4A97-AB13-51FE50FEFD27}"/>
                </a:ext>
              </a:extLst>
            </p:cNvPr>
            <p:cNvSpPr/>
            <p:nvPr/>
          </p:nvSpPr>
          <p:spPr>
            <a:xfrm>
              <a:off x="4947735" y="4118941"/>
              <a:ext cx="172905" cy="172905"/>
            </a:xfrm>
            <a:prstGeom prst="ellipse">
              <a:avLst/>
            </a:prstGeom>
            <a:solidFill>
              <a:srgbClr val="41B883"/>
            </a:solidFill>
            <a:ln>
              <a:solidFill>
                <a:srgbClr val="41B8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u Gothic Light" panose="020B0300000000000000" pitchFamily="34" charset="-128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632DF99-7196-4C04-9018-187034FEBAB3}"/>
              </a:ext>
            </a:extLst>
          </p:cNvPr>
          <p:cNvGrpSpPr/>
          <p:nvPr/>
        </p:nvGrpSpPr>
        <p:grpSpPr>
          <a:xfrm>
            <a:off x="2862085" y="4529826"/>
            <a:ext cx="3764946" cy="2348042"/>
            <a:chOff x="2862085" y="4529826"/>
            <a:chExt cx="3764946" cy="2348042"/>
          </a:xfrm>
        </p:grpSpPr>
        <p:pic>
          <p:nvPicPr>
            <p:cNvPr id="24" name="그래픽 23" descr="비즈니스 복장을 한 남자">
              <a:extLst>
                <a:ext uri="{FF2B5EF4-FFF2-40B4-BE49-F238E27FC236}">
                  <a16:creationId xmlns:a16="http://schemas.microsoft.com/office/drawing/2014/main" id="{727ECEED-49E0-4994-8CAC-9D4701E35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62085" y="5115743"/>
              <a:ext cx="1304925" cy="1762125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9793946-D0D1-4BA8-9D47-9E5E52024ECD}"/>
                </a:ext>
              </a:extLst>
            </p:cNvPr>
            <p:cNvGrpSpPr/>
            <p:nvPr/>
          </p:nvGrpSpPr>
          <p:grpSpPr>
            <a:xfrm>
              <a:off x="3893952" y="4529826"/>
              <a:ext cx="2733079" cy="1466979"/>
              <a:chOff x="3893952" y="4529826"/>
              <a:chExt cx="2733079" cy="1466979"/>
            </a:xfrm>
          </p:grpSpPr>
          <p:pic>
            <p:nvPicPr>
              <p:cNvPr id="28" name="그래픽 27" descr="길쭉한 말풍선">
                <a:extLst>
                  <a:ext uri="{FF2B5EF4-FFF2-40B4-BE49-F238E27FC236}">
                    <a16:creationId xmlns:a16="http://schemas.microsoft.com/office/drawing/2014/main" id="{EFFAA926-828A-4B46-92E3-C4C210630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93952" y="4529826"/>
                <a:ext cx="2722919" cy="1466979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970801-CECF-4776-9AF0-9365CFE6BB54}"/>
                  </a:ext>
                </a:extLst>
              </p:cNvPr>
              <p:cNvSpPr txBox="1"/>
              <p:nvPr/>
            </p:nvSpPr>
            <p:spPr>
              <a:xfrm>
                <a:off x="4168311" y="4825122"/>
                <a:ext cx="2458720" cy="617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アイテムが増える度に</a:t>
                </a:r>
                <a:endParaRPr lang="en-US" altLang="ja-JP" sz="1200" dirty="0"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一個一個ハードコーディング</a:t>
                </a:r>
                <a:r>
                  <a:rPr lang="en-US" altLang="ja-JP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?</a:t>
                </a:r>
                <a:endParaRPr lang="ko-KR" altLang="en-US" sz="1200" dirty="0">
                  <a:latin typeface="Yu Gothic Light" panose="020B0300000000000000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6403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ea typeface="Yu Gothic" panose="020B0400000000000000" pitchFamily="34" charset="-128"/>
              </a:rPr>
              <a:t>2.Vue</a:t>
            </a:r>
            <a:r>
              <a:rPr lang="ja-JP" altLang="en-US" sz="2800" dirty="0">
                <a:ea typeface="Yu Gothic" panose="020B0400000000000000" pitchFamily="34" charset="-128"/>
              </a:rPr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>
                <a:ea typeface="Yu Gothic" panose="020B0400000000000000" pitchFamily="34" charset="-128"/>
              </a:rPr>
              <a:t>Chapter2</a:t>
            </a:r>
          </a:p>
          <a:p>
            <a:r>
              <a:rPr lang="en-US" altLang="ja-JP" dirty="0">
                <a:ea typeface="Yu Gothic" panose="020B0400000000000000" pitchFamily="34" charset="-128"/>
              </a:rPr>
              <a:t>【</a:t>
            </a:r>
            <a:r>
              <a:rPr lang="ja-JP" altLang="en-US" dirty="0">
                <a:ea typeface="Yu Gothic" panose="020B0400000000000000" pitchFamily="34" charset="-128"/>
              </a:rPr>
              <a:t>リストレンダリング</a:t>
            </a:r>
            <a:r>
              <a:rPr lang="en-US" altLang="ja-JP" dirty="0">
                <a:ea typeface="Yu Gothic" panose="020B0400000000000000" pitchFamily="34" charset="-128"/>
              </a:rPr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22D1B43-2987-4FC8-B272-E9169080B93B}"/>
              </a:ext>
            </a:extLst>
          </p:cNvPr>
          <p:cNvGrpSpPr/>
          <p:nvPr/>
        </p:nvGrpSpPr>
        <p:grpSpPr>
          <a:xfrm>
            <a:off x="3042417" y="260587"/>
            <a:ext cx="8525874" cy="6186309"/>
            <a:chOff x="2797823" y="566921"/>
            <a:chExt cx="8525874" cy="61863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10EA9-B99F-47ED-9728-20E6A866E8E4}"/>
                </a:ext>
              </a:extLst>
            </p:cNvPr>
            <p:cNvSpPr txBox="1"/>
            <p:nvPr/>
          </p:nvSpPr>
          <p:spPr>
            <a:xfrm>
              <a:off x="2797823" y="566921"/>
              <a:ext cx="4875307" cy="6186309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table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id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</a:t>
              </a:r>
              <a:r>
                <a:rPr lang="en-US" altLang="ko-KR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en-US" altLang="ko-KR" sz="11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itemTable</a:t>
              </a:r>
              <a:r>
                <a:rPr lang="en-US" altLang="ko-KR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tr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v-for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="(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item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index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) </a:t>
              </a:r>
              <a:r>
                <a:rPr lang="en-US" altLang="ko-KR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in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shoppingList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 :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key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="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index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td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{{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item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.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name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}}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td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td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r>
                <a:rPr lang="ko-KR" altLang="en-US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￥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{{ </a:t>
              </a:r>
              <a:r>
                <a:rPr lang="en-US" altLang="ko-KR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item</a:t>
              </a:r>
              <a:r>
                <a:rPr lang="en-US" altLang="ko-KR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.</a:t>
              </a:r>
              <a:r>
                <a:rPr lang="en-US" altLang="ko-KR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price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}}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td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tr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tr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table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</a:p>
            <a:p>
              <a:r>
                <a:rPr lang="en-US" altLang="ko-KR" sz="11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export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1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default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name: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"App"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components: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{},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1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data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() {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1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return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</a:t>
              </a:r>
              <a:r>
                <a:rPr lang="en-US" altLang="ko-KR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shoppingList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[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{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 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name: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ja-JP" altLang="en-US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ネギ</a:t>
              </a:r>
              <a:r>
                <a:rPr lang="en-US" altLang="ja-JP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en-US" altLang="ja-JP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ja-JP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 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price: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1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190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},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{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 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name: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ja-JP" altLang="en-US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ジャガイモ</a:t>
              </a:r>
              <a:r>
                <a:rPr lang="en-US" altLang="ja-JP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en-US" altLang="ja-JP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ja-JP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 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price: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1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208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},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{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 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name: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ja-JP" altLang="en-US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トマト</a:t>
              </a:r>
              <a:r>
                <a:rPr lang="en-US" altLang="ja-JP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en-US" altLang="ja-JP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ja-JP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 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price: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1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435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},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{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 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name: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ja-JP" altLang="en-US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ニンジン</a:t>
              </a:r>
              <a:r>
                <a:rPr lang="en-US" altLang="ja-JP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en-US" altLang="ja-JP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ja-JP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 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price: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1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372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},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],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deposit: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1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1300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};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},</a:t>
              </a:r>
            </a:p>
            <a:p>
              <a:endPara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endPara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endPara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7258150-35CF-45B3-BB01-D1B08EA98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0397" y="578615"/>
              <a:ext cx="3543300" cy="5724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9A3399-EB01-4AD8-B7FF-6C87541FD8BA}"/>
                </a:ext>
              </a:extLst>
            </p:cNvPr>
            <p:cNvSpPr/>
            <p:nvPr/>
          </p:nvSpPr>
          <p:spPr>
            <a:xfrm>
              <a:off x="3208900" y="787480"/>
              <a:ext cx="4374449" cy="841378"/>
            </a:xfrm>
            <a:prstGeom prst="rect">
              <a:avLst/>
            </a:prstGeom>
            <a:noFill/>
            <a:ln w="38100">
              <a:solidFill>
                <a:srgbClr val="41B8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B1362FA-1A69-474F-9096-DDC2EC586A39}"/>
                </a:ext>
              </a:extLst>
            </p:cNvPr>
            <p:cNvSpPr/>
            <p:nvPr/>
          </p:nvSpPr>
          <p:spPr>
            <a:xfrm>
              <a:off x="8341360" y="2594236"/>
              <a:ext cx="2495240" cy="1693284"/>
            </a:xfrm>
            <a:prstGeom prst="rect">
              <a:avLst/>
            </a:prstGeom>
            <a:noFill/>
            <a:ln w="38100">
              <a:solidFill>
                <a:srgbClr val="41B8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Yu Gothic Light" panose="020B0300000000000000" pitchFamily="34" charset="-128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BB6FBF0-744A-4E84-8165-F0B99D21D038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7583349" y="1208169"/>
              <a:ext cx="758011" cy="2232709"/>
            </a:xfrm>
            <a:prstGeom prst="line">
              <a:avLst/>
            </a:prstGeom>
            <a:ln w="28575">
              <a:solidFill>
                <a:srgbClr val="41B8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44C2F79-D6F1-4203-9DA2-292EA96B3BC4}"/>
              </a:ext>
            </a:extLst>
          </p:cNvPr>
          <p:cNvGrpSpPr/>
          <p:nvPr/>
        </p:nvGrpSpPr>
        <p:grpSpPr>
          <a:xfrm>
            <a:off x="2932860" y="4529826"/>
            <a:ext cx="3694171" cy="2397203"/>
            <a:chOff x="2932860" y="4529826"/>
            <a:chExt cx="3694171" cy="239720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9793946-D0D1-4BA8-9D47-9E5E52024ECD}"/>
                </a:ext>
              </a:extLst>
            </p:cNvPr>
            <p:cNvGrpSpPr/>
            <p:nvPr/>
          </p:nvGrpSpPr>
          <p:grpSpPr>
            <a:xfrm>
              <a:off x="3893952" y="4529826"/>
              <a:ext cx="2733079" cy="1466979"/>
              <a:chOff x="3893952" y="4529826"/>
              <a:chExt cx="2733079" cy="1466979"/>
            </a:xfrm>
          </p:grpSpPr>
          <p:pic>
            <p:nvPicPr>
              <p:cNvPr id="28" name="그래픽 27" descr="길쭉한 말풍선">
                <a:extLst>
                  <a:ext uri="{FF2B5EF4-FFF2-40B4-BE49-F238E27FC236}">
                    <a16:creationId xmlns:a16="http://schemas.microsoft.com/office/drawing/2014/main" id="{EFFAA926-828A-4B46-92E3-C4C210630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893952" y="4529826"/>
                <a:ext cx="2722919" cy="1466979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970801-CECF-4776-9AF0-9365CFE6BB54}"/>
                  </a:ext>
                </a:extLst>
              </p:cNvPr>
              <p:cNvSpPr txBox="1"/>
              <p:nvPr/>
            </p:nvSpPr>
            <p:spPr>
              <a:xfrm>
                <a:off x="4168311" y="4825122"/>
                <a:ext cx="2458720" cy="616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アイテムをリストに作って</a:t>
                </a:r>
                <a:endParaRPr lang="en-US" altLang="ja-JP" sz="1200" dirty="0"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ja-JP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v-for</a:t>
                </a:r>
                <a:r>
                  <a:rPr lang="ja-JP" altLang="en-US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を利用すれば、簡単！</a:t>
                </a:r>
                <a:endParaRPr lang="ko-KR" altLang="en-US" sz="1200" dirty="0">
                  <a:latin typeface="Yu Gothic Light" panose="020B0300000000000000" pitchFamily="34" charset="-128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4EC9258-E378-47CE-AF19-7F3F4FFF5C9D}"/>
                </a:ext>
              </a:extLst>
            </p:cNvPr>
            <p:cNvGrpSpPr/>
            <p:nvPr/>
          </p:nvGrpSpPr>
          <p:grpSpPr>
            <a:xfrm>
              <a:off x="2932860" y="5066581"/>
              <a:ext cx="1647825" cy="1860448"/>
              <a:chOff x="4455903" y="5053718"/>
              <a:chExt cx="1647825" cy="1860448"/>
            </a:xfrm>
          </p:grpSpPr>
          <p:pic>
            <p:nvPicPr>
              <p:cNvPr id="4" name="그래픽 3" descr="노트북을 들고 있는 남자">
                <a:extLst>
                  <a:ext uri="{FF2B5EF4-FFF2-40B4-BE49-F238E27FC236}">
                    <a16:creationId xmlns:a16="http://schemas.microsoft.com/office/drawing/2014/main" id="{0948858E-5F29-4D76-A54E-4F6904164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55903" y="5675916"/>
                <a:ext cx="1647825" cy="1238250"/>
              </a:xfrm>
              <a:prstGeom prst="rect">
                <a:avLst/>
              </a:prstGeom>
            </p:spPr>
          </p:pic>
          <p:pic>
            <p:nvPicPr>
              <p:cNvPr id="10" name="그래픽 9" descr="곱슬 머리를 가진 남자">
                <a:extLst>
                  <a:ext uri="{FF2B5EF4-FFF2-40B4-BE49-F238E27FC236}">
                    <a16:creationId xmlns:a16="http://schemas.microsoft.com/office/drawing/2014/main" id="{36353A87-7213-4F98-9448-2C8C0A4A56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98291" y="5053718"/>
                <a:ext cx="638175" cy="819150"/>
              </a:xfrm>
              <a:prstGeom prst="rect">
                <a:avLst/>
              </a:prstGeom>
            </p:spPr>
          </p:pic>
          <p:pic>
            <p:nvPicPr>
              <p:cNvPr id="17" name="그래픽 16" descr="눈을 감고 웃는 얼굴">
                <a:extLst>
                  <a:ext uri="{FF2B5EF4-FFF2-40B4-BE49-F238E27FC236}">
                    <a16:creationId xmlns:a16="http://schemas.microsoft.com/office/drawing/2014/main" id="{1B343087-58B8-4B18-8680-118EEF715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117255" y="5382222"/>
                <a:ext cx="304800" cy="33337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95101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ea typeface="Yu Gothic" panose="020B0400000000000000" pitchFamily="34" charset="-128"/>
              </a:rPr>
              <a:t>2.Vue</a:t>
            </a:r>
            <a:r>
              <a:rPr lang="ja-JP" altLang="en-US" sz="2800" dirty="0">
                <a:ea typeface="Yu Gothic" panose="020B0400000000000000" pitchFamily="34" charset="-128"/>
              </a:rPr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>
                <a:ea typeface="Yu Gothic" panose="020B0400000000000000" pitchFamily="34" charset="-128"/>
              </a:rPr>
              <a:t>Chapter2</a:t>
            </a:r>
          </a:p>
          <a:p>
            <a:r>
              <a:rPr lang="en-US" altLang="ja-JP" dirty="0">
                <a:ea typeface="Yu Gothic" panose="020B0400000000000000" pitchFamily="34" charset="-128"/>
              </a:rPr>
              <a:t>【</a:t>
            </a:r>
            <a:r>
              <a:rPr lang="ja-JP" altLang="en-US" dirty="0">
                <a:ea typeface="Yu Gothic" panose="020B0400000000000000" pitchFamily="34" charset="-128"/>
              </a:rPr>
              <a:t>リストレンダリング</a:t>
            </a:r>
            <a:r>
              <a:rPr lang="en-US" altLang="ja-JP" dirty="0">
                <a:ea typeface="Yu Gothic" panose="020B0400000000000000" pitchFamily="34" charset="-128"/>
              </a:rPr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AB7F73-1492-4940-9593-3E67F6D83449}"/>
              </a:ext>
            </a:extLst>
          </p:cNvPr>
          <p:cNvSpPr txBox="1"/>
          <p:nvPr/>
        </p:nvSpPr>
        <p:spPr>
          <a:xfrm>
            <a:off x="3219262" y="165268"/>
            <a:ext cx="229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35495E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V-for</a:t>
            </a:r>
            <a:r>
              <a:rPr lang="ja-JP" altLang="en-US" b="1" dirty="0">
                <a:solidFill>
                  <a:srgbClr val="35495E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の使い方①</a:t>
            </a:r>
            <a:endParaRPr lang="ko-KR" altLang="en-US" b="1" dirty="0">
              <a:solidFill>
                <a:srgbClr val="35495E"/>
              </a:solidFill>
              <a:latin typeface="Yu Gothic Light" panose="020B0300000000000000" pitchFamily="34" charset="-128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A7AB48A-EF42-4E02-8F2C-B830800461FA}"/>
              </a:ext>
            </a:extLst>
          </p:cNvPr>
          <p:cNvGrpSpPr/>
          <p:nvPr/>
        </p:nvGrpSpPr>
        <p:grpSpPr>
          <a:xfrm>
            <a:off x="3641493" y="704493"/>
            <a:ext cx="6954435" cy="5396127"/>
            <a:chOff x="4536525" y="659395"/>
            <a:chExt cx="6954435" cy="539612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A1CE20C-55C0-4CB1-BD70-A57D4E238C69}"/>
                </a:ext>
              </a:extLst>
            </p:cNvPr>
            <p:cNvGrpSpPr/>
            <p:nvPr/>
          </p:nvGrpSpPr>
          <p:grpSpPr>
            <a:xfrm>
              <a:off x="5212834" y="1121801"/>
              <a:ext cx="6278126" cy="1874942"/>
              <a:chOff x="3561080" y="1213241"/>
              <a:chExt cx="5479435" cy="187494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95826D-1050-46BD-9F2E-26DBC75406BB}"/>
                  </a:ext>
                </a:extLst>
              </p:cNvPr>
              <p:cNvSpPr txBox="1"/>
              <p:nvPr/>
            </p:nvSpPr>
            <p:spPr>
              <a:xfrm>
                <a:off x="3561080" y="1272301"/>
                <a:ext cx="5461000" cy="1815882"/>
              </a:xfrm>
              <a:prstGeom prst="rect">
                <a:avLst/>
              </a:prstGeom>
              <a:solidFill>
                <a:srgbClr val="35495E"/>
              </a:solidFill>
              <a:ln>
                <a:solidFill>
                  <a:srgbClr val="35495E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</a:t>
                </a:r>
                <a:r>
                  <a:rPr lang="en-US" altLang="ko-KR" sz="16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ul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 </a:t>
                </a:r>
                <a:r>
                  <a:rPr lang="en-US" altLang="ko-KR" sz="16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id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=</a:t>
                </a:r>
                <a:r>
                  <a:rPr lang="en-US" altLang="ko-KR" sz="16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"example-1"</a:t>
                </a:r>
                <a:r>
                  <a:rPr lang="en-US" altLang="ko-KR" sz="16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endPara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</a:t>
                </a:r>
                <a:r>
                  <a:rPr lang="en-US" altLang="ko-KR" sz="16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</a:t>
                </a:r>
                <a:r>
                  <a:rPr lang="en-US" altLang="ko-KR" sz="16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li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 </a:t>
                </a:r>
                <a:r>
                  <a:rPr lang="en-US" altLang="ko-KR" sz="16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v-for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="(</a:t>
                </a:r>
                <a:r>
                  <a:rPr lang="en-US" altLang="ko-KR" sz="1600" b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msg</a:t>
                </a:r>
                <a:r>
                  <a:rPr lang="en-US" altLang="ko-KR" sz="1600" b="0" dirty="0" err="1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,</a:t>
                </a:r>
                <a:r>
                  <a:rPr lang="en-US" altLang="ko-KR" sz="1600" b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index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) </a:t>
                </a:r>
                <a:r>
                  <a:rPr lang="en-US" altLang="ko-KR" sz="16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in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 messages" :</a:t>
                </a:r>
                <a:r>
                  <a:rPr lang="en-US" altLang="ko-KR" sz="16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key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="</a:t>
                </a:r>
                <a:r>
                  <a:rPr lang="en-US" altLang="ko-KR" sz="16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index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"</a:t>
                </a:r>
                <a:r>
                  <a:rPr lang="en-US" altLang="ko-KR" sz="16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</a:p>
              <a:p>
                <a:endPara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      {{ msg }}</a:t>
                </a:r>
              </a:p>
              <a:p>
                <a:endPara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</a:t>
                </a:r>
                <a:r>
                  <a:rPr lang="en-US" altLang="ko-KR" sz="16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&lt;/</a:t>
                </a:r>
                <a:r>
                  <a:rPr lang="en-US" altLang="ko-KR" sz="16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li</a:t>
                </a:r>
                <a:r>
                  <a:rPr lang="en-US" altLang="ko-KR" sz="16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endPara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  <a:p>
                <a:r>
                  <a:rPr lang="en-US" altLang="ko-KR" sz="16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&lt;/</a:t>
                </a:r>
                <a:r>
                  <a:rPr lang="en-US" altLang="ko-KR" sz="16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ul</a:t>
                </a:r>
                <a:r>
                  <a:rPr lang="en-US" altLang="ko-KR" sz="16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&gt;</a:t>
                </a:r>
                <a:endPara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110709-1F27-4CCA-9608-4C315F631A87}"/>
                  </a:ext>
                </a:extLst>
              </p:cNvPr>
              <p:cNvSpPr txBox="1"/>
              <p:nvPr/>
            </p:nvSpPr>
            <p:spPr>
              <a:xfrm>
                <a:off x="7935615" y="1213241"/>
                <a:ext cx="1104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b="1" dirty="0">
                    <a:solidFill>
                      <a:srgbClr val="41B883"/>
                    </a:solidFill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HTML</a:t>
                </a:r>
                <a:endParaRPr lang="ko-KR" altLang="en-US" sz="1600" b="1" dirty="0">
                  <a:solidFill>
                    <a:srgbClr val="41B883"/>
                  </a:solidFill>
                  <a:latin typeface="Yu Gothic Light" panose="020B0300000000000000" pitchFamily="34" charset="-128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9535525-C029-48C6-8E8A-2C77F520A533}"/>
                </a:ext>
              </a:extLst>
            </p:cNvPr>
            <p:cNvGrpSpPr/>
            <p:nvPr/>
          </p:nvGrpSpPr>
          <p:grpSpPr>
            <a:xfrm>
              <a:off x="5212834" y="3030495"/>
              <a:ext cx="5491480" cy="2357463"/>
              <a:chOff x="3561080" y="2818282"/>
              <a:chExt cx="5491480" cy="235746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1DECBA-FCB6-44D2-A63E-E7A473D09CBA}"/>
                  </a:ext>
                </a:extLst>
              </p:cNvPr>
              <p:cNvSpPr txBox="1"/>
              <p:nvPr/>
            </p:nvSpPr>
            <p:spPr>
              <a:xfrm>
                <a:off x="3561080" y="2867421"/>
                <a:ext cx="5461000" cy="2308324"/>
              </a:xfrm>
              <a:prstGeom prst="rect">
                <a:avLst/>
              </a:prstGeom>
              <a:solidFill>
                <a:srgbClr val="35495E"/>
              </a:solidFill>
              <a:ln>
                <a:solidFill>
                  <a:srgbClr val="35495E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0" dirty="0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export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 </a:t>
                </a:r>
                <a:r>
                  <a:rPr lang="en-US" altLang="ko-KR" sz="1600" b="0" dirty="0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default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 {</a:t>
                </a:r>
              </a:p>
              <a:p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</a:t>
                </a:r>
                <a:r>
                  <a:rPr lang="en-US" altLang="ko-KR" sz="16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name: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 </a:t>
                </a:r>
                <a:r>
                  <a:rPr lang="en-US" altLang="ko-KR" sz="16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"App"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,</a:t>
                </a:r>
              </a:p>
              <a:p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</a:t>
                </a:r>
                <a:r>
                  <a:rPr lang="en-US" altLang="ko-KR" sz="16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components: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 {},</a:t>
                </a:r>
              </a:p>
              <a:p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</a:t>
                </a:r>
                <a:r>
                  <a:rPr lang="en-US" altLang="ko-KR" sz="1600" b="0" dirty="0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data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() {</a:t>
                </a:r>
              </a:p>
              <a:p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  </a:t>
                </a:r>
                <a:r>
                  <a:rPr lang="en-US" altLang="ko-KR" sz="1600" b="0" dirty="0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return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 {</a:t>
                </a:r>
              </a:p>
              <a:p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    </a:t>
                </a:r>
                <a:r>
                  <a:rPr lang="en-US" altLang="ko-KR" sz="16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messages: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 [</a:t>
                </a:r>
                <a:r>
                  <a:rPr lang="en-US" altLang="ko-KR" sz="16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"Foo"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, </a:t>
                </a:r>
                <a:r>
                  <a:rPr lang="en-US" altLang="ko-KR" sz="16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"Bar"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],</a:t>
                </a:r>
              </a:p>
              <a:p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  };</a:t>
                </a:r>
              </a:p>
              <a:p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  },</a:t>
                </a:r>
              </a:p>
              <a:p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  <a:ea typeface="Yu Gothic Light" panose="020B0300000000000000" pitchFamily="34" charset="-128"/>
                  </a:rPr>
                  <a:t>};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D0C768-C51E-4624-A4B5-BD2FEA1F0F95}"/>
                  </a:ext>
                </a:extLst>
              </p:cNvPr>
              <p:cNvSpPr txBox="1"/>
              <p:nvPr/>
            </p:nvSpPr>
            <p:spPr>
              <a:xfrm>
                <a:off x="7947660" y="2818282"/>
                <a:ext cx="1104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b="1" dirty="0">
                    <a:solidFill>
                      <a:srgbClr val="41B883"/>
                    </a:solidFill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JS</a:t>
                </a:r>
                <a:endParaRPr lang="ko-KR" altLang="en-US" sz="1600" b="1" dirty="0">
                  <a:solidFill>
                    <a:srgbClr val="41B883"/>
                  </a:solidFill>
                  <a:latin typeface="Yu Gothic Light" panose="020B0300000000000000" pitchFamily="34" charset="-128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91DE8B8-93B6-4A0E-BD2C-D655515495E1}"/>
                </a:ext>
              </a:extLst>
            </p:cNvPr>
            <p:cNvGrpSpPr/>
            <p:nvPr/>
          </p:nvGrpSpPr>
          <p:grpSpPr>
            <a:xfrm>
              <a:off x="5212834" y="5445361"/>
              <a:ext cx="5461000" cy="610161"/>
              <a:chOff x="3550920" y="4244115"/>
              <a:chExt cx="5461000" cy="61016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0476B2A-75EE-4D26-BBB6-961D81EC9178}"/>
                  </a:ext>
                </a:extLst>
              </p:cNvPr>
              <p:cNvSpPr txBox="1"/>
              <p:nvPr/>
            </p:nvSpPr>
            <p:spPr>
              <a:xfrm>
                <a:off x="3550920" y="4269501"/>
                <a:ext cx="5461000" cy="584775"/>
              </a:xfrm>
              <a:prstGeom prst="rect">
                <a:avLst/>
              </a:prstGeom>
              <a:solidFill>
                <a:srgbClr val="FBFFFB"/>
              </a:solidFill>
              <a:ln>
                <a:solidFill>
                  <a:srgbClr val="35495E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ja-JP" altLang="en-US" sz="1600" dirty="0">
                    <a:solidFill>
                      <a:srgbClr val="35495E"/>
                    </a:solidFill>
                    <a:latin typeface="Consolas" panose="020B0609020204030204" pitchFamily="49" charset="0"/>
                    <a:ea typeface="Yu Gothic Light" panose="020B0300000000000000" pitchFamily="34" charset="-128"/>
                  </a:rPr>
                  <a:t>・</a:t>
                </a:r>
                <a:r>
                  <a:rPr lang="en-US" altLang="ja-JP" sz="1600" dirty="0">
                    <a:solidFill>
                      <a:srgbClr val="35495E"/>
                    </a:solidFill>
                    <a:latin typeface="Consolas" panose="020B0609020204030204" pitchFamily="49" charset="0"/>
                    <a:ea typeface="Yu Gothic Light" panose="020B0300000000000000" pitchFamily="34" charset="-128"/>
                  </a:rPr>
                  <a:t>Foo</a:t>
                </a:r>
              </a:p>
              <a:p>
                <a:r>
                  <a:rPr lang="ja-JP" altLang="en-US" sz="1600" dirty="0">
                    <a:solidFill>
                      <a:srgbClr val="35495E"/>
                    </a:solidFill>
                    <a:latin typeface="Consolas" panose="020B0609020204030204" pitchFamily="49" charset="0"/>
                    <a:ea typeface="Yu Gothic Light" panose="020B0300000000000000" pitchFamily="34" charset="-128"/>
                  </a:rPr>
                  <a:t>・</a:t>
                </a:r>
                <a:r>
                  <a:rPr lang="en-US" altLang="ja-JP" sz="1600" dirty="0">
                    <a:solidFill>
                      <a:srgbClr val="35495E"/>
                    </a:solidFill>
                    <a:latin typeface="Consolas" panose="020B0609020204030204" pitchFamily="49" charset="0"/>
                    <a:ea typeface="Yu Gothic Light" panose="020B0300000000000000" pitchFamily="34" charset="-128"/>
                  </a:rPr>
                  <a:t>Bar</a:t>
                </a:r>
                <a:endParaRPr lang="en-US" altLang="ko-KR" sz="1600" b="0" dirty="0">
                  <a:solidFill>
                    <a:srgbClr val="35495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12FF001-43B8-4D38-A901-0AB458156A15}"/>
                  </a:ext>
                </a:extLst>
              </p:cNvPr>
              <p:cNvSpPr txBox="1"/>
              <p:nvPr/>
            </p:nvSpPr>
            <p:spPr>
              <a:xfrm>
                <a:off x="7896860" y="4244115"/>
                <a:ext cx="11049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ja-JP" altLang="en-US" b="1" dirty="0">
                    <a:solidFill>
                      <a:srgbClr val="41B883"/>
                    </a:solidFill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結果</a:t>
                </a:r>
                <a:endParaRPr lang="ko-KR" altLang="en-US" b="1" dirty="0">
                  <a:solidFill>
                    <a:srgbClr val="41B883"/>
                  </a:solidFill>
                  <a:latin typeface="Yu Gothic Light" panose="020B0300000000000000" pitchFamily="34" charset="-128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1F068A0-3B30-4234-AF7E-36EAC2C90E37}"/>
                </a:ext>
              </a:extLst>
            </p:cNvPr>
            <p:cNvSpPr/>
            <p:nvPr/>
          </p:nvSpPr>
          <p:spPr>
            <a:xfrm>
              <a:off x="8321668" y="1456927"/>
              <a:ext cx="1183138" cy="2804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u Gothic Light" panose="020B0300000000000000" pitchFamily="34" charset="-128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0309C9E-930C-48B9-AF60-C6D34CFA0475}"/>
                </a:ext>
              </a:extLst>
            </p:cNvPr>
            <p:cNvSpPr/>
            <p:nvPr/>
          </p:nvSpPr>
          <p:spPr>
            <a:xfrm>
              <a:off x="5902365" y="4344478"/>
              <a:ext cx="2885124" cy="3030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u Gothic Light" panose="020B0300000000000000" pitchFamily="34" charset="-128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86145AD-3E35-434A-A333-A2E9A8837F5F}"/>
                </a:ext>
              </a:extLst>
            </p:cNvPr>
            <p:cNvSpPr/>
            <p:nvPr/>
          </p:nvSpPr>
          <p:spPr>
            <a:xfrm>
              <a:off x="6746240" y="1442021"/>
              <a:ext cx="568332" cy="2953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u Gothic Light" panose="020B0300000000000000" pitchFamily="34" charset="-128"/>
              </a:endParaRPr>
            </a:p>
          </p:txBody>
        </p:sp>
        <p:sp>
          <p:nvSpPr>
            <p:cNvPr id="19" name="화살표: 아래로 구부러짐 18">
              <a:extLst>
                <a:ext uri="{FF2B5EF4-FFF2-40B4-BE49-F238E27FC236}">
                  <a16:creationId xmlns:a16="http://schemas.microsoft.com/office/drawing/2014/main" id="{94EE619F-8311-4B91-BB3C-27C475C9E8F1}"/>
                </a:ext>
              </a:extLst>
            </p:cNvPr>
            <p:cNvSpPr/>
            <p:nvPr/>
          </p:nvSpPr>
          <p:spPr>
            <a:xfrm flipH="1">
              <a:off x="6971472" y="802478"/>
              <a:ext cx="1798318" cy="633358"/>
            </a:xfrm>
            <a:prstGeom prst="curvedDownArrow">
              <a:avLst/>
            </a:prstGeom>
            <a:solidFill>
              <a:srgbClr val="41B883"/>
            </a:solidFill>
            <a:ln>
              <a:solidFill>
                <a:srgbClr val="41B8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Yu Gothic Light" panose="020B0300000000000000" pitchFamily="34" charset="-128"/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BA47299B-679C-48EE-A4F6-17E295695D1B}"/>
                </a:ext>
              </a:extLst>
            </p:cNvPr>
            <p:cNvCxnSpPr>
              <a:cxnSpLocks/>
              <a:stCxn id="38" idx="0"/>
              <a:endCxn id="16" idx="2"/>
            </p:cNvCxnSpPr>
            <p:nvPr/>
          </p:nvCxnSpPr>
          <p:spPr>
            <a:xfrm flipV="1">
              <a:off x="7344927" y="1737360"/>
              <a:ext cx="1568310" cy="26071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0D1A5D3-E5BF-4FF6-8FB5-D767725B4C03}"/>
                </a:ext>
              </a:extLst>
            </p:cNvPr>
            <p:cNvSpPr/>
            <p:nvPr/>
          </p:nvSpPr>
          <p:spPr>
            <a:xfrm>
              <a:off x="6134428" y="1956251"/>
              <a:ext cx="1182984" cy="2953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Yu Gothic Light" panose="020B0300000000000000" pitchFamily="34" charset="-128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EA00A32-7F4C-4709-92C6-53824CE327AF}"/>
                </a:ext>
              </a:extLst>
            </p:cNvPr>
            <p:cNvSpPr/>
            <p:nvPr/>
          </p:nvSpPr>
          <p:spPr>
            <a:xfrm>
              <a:off x="7667155" y="659395"/>
              <a:ext cx="406952" cy="4069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1</a:t>
              </a:r>
              <a:endParaRPr lang="ko-KR" altLang="en-US" dirty="0">
                <a:latin typeface="Yu Gothic Light" panose="020B0300000000000000" pitchFamily="34" charset="-128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28DDB93-C826-4445-BEB2-F3B27D7F3FA3}"/>
                </a:ext>
              </a:extLst>
            </p:cNvPr>
            <p:cNvSpPr/>
            <p:nvPr/>
          </p:nvSpPr>
          <p:spPr>
            <a:xfrm>
              <a:off x="4536525" y="1639008"/>
              <a:ext cx="406952" cy="4069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2</a:t>
              </a:r>
              <a:endParaRPr lang="ko-KR" altLang="en-US" dirty="0">
                <a:latin typeface="Yu Gothic Light" panose="020B0300000000000000" pitchFamily="34" charset="-128"/>
              </a:endParaRPr>
            </a:p>
          </p:txBody>
        </p:sp>
        <p:sp>
          <p:nvSpPr>
            <p:cNvPr id="45" name="화살표: 오른쪽으로 구부러짐 44">
              <a:extLst>
                <a:ext uri="{FF2B5EF4-FFF2-40B4-BE49-F238E27FC236}">
                  <a16:creationId xmlns:a16="http://schemas.microsoft.com/office/drawing/2014/main" id="{906DE1CA-473E-4F4C-BAFE-74A7C5FF5209}"/>
                </a:ext>
              </a:extLst>
            </p:cNvPr>
            <p:cNvSpPr/>
            <p:nvPr/>
          </p:nvSpPr>
          <p:spPr>
            <a:xfrm>
              <a:off x="5011708" y="1554693"/>
              <a:ext cx="933267" cy="706765"/>
            </a:xfrm>
            <a:prstGeom prst="curvedRightArrow">
              <a:avLst/>
            </a:prstGeom>
            <a:solidFill>
              <a:srgbClr val="41B883"/>
            </a:solidFill>
            <a:ln>
              <a:solidFill>
                <a:srgbClr val="41B8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Yu Gothic Light" panose="020B0300000000000000" pitchFamily="34" charset="-128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DE1F172-4BAD-467A-8A1F-D9D00EB137B8}"/>
              </a:ext>
            </a:extLst>
          </p:cNvPr>
          <p:cNvGrpSpPr/>
          <p:nvPr/>
        </p:nvGrpSpPr>
        <p:grpSpPr>
          <a:xfrm flipH="1">
            <a:off x="8456532" y="3429000"/>
            <a:ext cx="3735468" cy="3405392"/>
            <a:chOff x="2932860" y="3521637"/>
            <a:chExt cx="3735468" cy="340539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2F9C6A9E-939B-4405-9988-9966283F948B}"/>
                </a:ext>
              </a:extLst>
            </p:cNvPr>
            <p:cNvGrpSpPr/>
            <p:nvPr/>
          </p:nvGrpSpPr>
          <p:grpSpPr>
            <a:xfrm>
              <a:off x="3375249" y="3521637"/>
              <a:ext cx="3293079" cy="1838021"/>
              <a:chOff x="3375249" y="3521637"/>
              <a:chExt cx="3293079" cy="1838021"/>
            </a:xfrm>
          </p:grpSpPr>
          <p:pic>
            <p:nvPicPr>
              <p:cNvPr id="54" name="그래픽 53" descr="길쭉한 말풍선">
                <a:extLst>
                  <a:ext uri="{FF2B5EF4-FFF2-40B4-BE49-F238E27FC236}">
                    <a16:creationId xmlns:a16="http://schemas.microsoft.com/office/drawing/2014/main" id="{1C33CA72-99E3-4685-9F25-59B999C6E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75249" y="3521637"/>
                <a:ext cx="3293079" cy="1838021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DAA4DC7-FE0E-4AC0-9655-92CD9CCB2B4E}"/>
                  </a:ext>
                </a:extLst>
              </p:cNvPr>
              <p:cNvSpPr txBox="1"/>
              <p:nvPr/>
            </p:nvSpPr>
            <p:spPr>
              <a:xfrm>
                <a:off x="3632918" y="3852005"/>
                <a:ext cx="2564130" cy="89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ja-JP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v-for</a:t>
                </a:r>
                <a:r>
                  <a:rPr lang="ja-JP" altLang="en-US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はリストの長さ（要素数）分繰り返し、順次アイテムを</a:t>
                </a:r>
                <a:endParaRPr lang="en-US" altLang="ja-JP" sz="1200" dirty="0"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一つずつ順番に取り出します。</a:t>
                </a:r>
                <a:endParaRPr lang="ko-KR" altLang="en-US" sz="1200" dirty="0">
                  <a:latin typeface="Yu Gothic Light" panose="020B0300000000000000" pitchFamily="34" charset="-128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837A0DC-A227-4C91-AA55-73CBAD00A9C6}"/>
                </a:ext>
              </a:extLst>
            </p:cNvPr>
            <p:cNvGrpSpPr/>
            <p:nvPr/>
          </p:nvGrpSpPr>
          <p:grpSpPr>
            <a:xfrm>
              <a:off x="2932860" y="5066581"/>
              <a:ext cx="1647825" cy="1860448"/>
              <a:chOff x="4455903" y="5053718"/>
              <a:chExt cx="1647825" cy="1860448"/>
            </a:xfrm>
          </p:grpSpPr>
          <p:pic>
            <p:nvPicPr>
              <p:cNvPr id="51" name="그래픽 50" descr="노트북을 들고 있는 남자">
                <a:extLst>
                  <a:ext uri="{FF2B5EF4-FFF2-40B4-BE49-F238E27FC236}">
                    <a16:creationId xmlns:a16="http://schemas.microsoft.com/office/drawing/2014/main" id="{3FAE5A27-8B56-4AF9-A2A1-478C3827F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55903" y="5675916"/>
                <a:ext cx="1647825" cy="1238250"/>
              </a:xfrm>
              <a:prstGeom prst="rect">
                <a:avLst/>
              </a:prstGeom>
            </p:spPr>
          </p:pic>
          <p:pic>
            <p:nvPicPr>
              <p:cNvPr id="52" name="그래픽 51" descr="곱슬 머리를 가진 남자">
                <a:extLst>
                  <a:ext uri="{FF2B5EF4-FFF2-40B4-BE49-F238E27FC236}">
                    <a16:creationId xmlns:a16="http://schemas.microsoft.com/office/drawing/2014/main" id="{C742DA19-398A-4EBB-B0D7-75989077D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898291" y="5053718"/>
                <a:ext cx="638175" cy="819150"/>
              </a:xfrm>
              <a:prstGeom prst="rect">
                <a:avLst/>
              </a:prstGeom>
            </p:spPr>
          </p:pic>
          <p:pic>
            <p:nvPicPr>
              <p:cNvPr id="53" name="그래픽 52" descr="눈을 감고 웃는 얼굴">
                <a:extLst>
                  <a:ext uri="{FF2B5EF4-FFF2-40B4-BE49-F238E27FC236}">
                    <a16:creationId xmlns:a16="http://schemas.microsoft.com/office/drawing/2014/main" id="{0D8E3FF1-E106-4F1B-8DBA-2CFAFE56B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117255" y="5382222"/>
                <a:ext cx="304800" cy="33337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50599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ea typeface="Yu Gothic" panose="020B0400000000000000" pitchFamily="34" charset="-128"/>
              </a:rPr>
              <a:t>2.Vue</a:t>
            </a:r>
            <a:r>
              <a:rPr lang="ja-JP" altLang="en-US" sz="2800" dirty="0">
                <a:ea typeface="Yu Gothic" panose="020B0400000000000000" pitchFamily="34" charset="-128"/>
              </a:rPr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>
                <a:ea typeface="Yu Gothic" panose="020B0400000000000000" pitchFamily="34" charset="-128"/>
              </a:rPr>
              <a:t>Chapter2</a:t>
            </a:r>
          </a:p>
          <a:p>
            <a:r>
              <a:rPr lang="en-US" altLang="ja-JP" dirty="0">
                <a:ea typeface="Yu Gothic" panose="020B0400000000000000" pitchFamily="34" charset="-128"/>
              </a:rPr>
              <a:t>【</a:t>
            </a:r>
            <a:r>
              <a:rPr lang="ja-JP" altLang="en-US" dirty="0">
                <a:ea typeface="Yu Gothic" panose="020B0400000000000000" pitchFamily="34" charset="-128"/>
              </a:rPr>
              <a:t>リストレンダリング</a:t>
            </a:r>
            <a:r>
              <a:rPr lang="en-US" altLang="ja-JP" dirty="0">
                <a:ea typeface="Yu Gothic" panose="020B0400000000000000" pitchFamily="34" charset="-128"/>
              </a:rPr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AB7F73-1492-4940-9593-3E67F6D83449}"/>
              </a:ext>
            </a:extLst>
          </p:cNvPr>
          <p:cNvSpPr txBox="1"/>
          <p:nvPr/>
        </p:nvSpPr>
        <p:spPr>
          <a:xfrm>
            <a:off x="3219262" y="165268"/>
            <a:ext cx="229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35495E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V-for</a:t>
            </a:r>
            <a:r>
              <a:rPr lang="ja-JP" altLang="en-US" b="1" dirty="0">
                <a:solidFill>
                  <a:srgbClr val="35495E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の使い方②</a:t>
            </a:r>
            <a:endParaRPr lang="ko-KR" altLang="en-US" b="1" dirty="0">
              <a:solidFill>
                <a:srgbClr val="35495E"/>
              </a:solidFill>
              <a:latin typeface="Yu Gothic Light" panose="020B03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1CE20C-55C0-4CB1-BD70-A57D4E238C69}"/>
              </a:ext>
            </a:extLst>
          </p:cNvPr>
          <p:cNvGrpSpPr/>
          <p:nvPr/>
        </p:nvGrpSpPr>
        <p:grpSpPr>
          <a:xfrm>
            <a:off x="3870762" y="861508"/>
            <a:ext cx="7355086" cy="1382499"/>
            <a:chOff x="3561080" y="1213241"/>
            <a:chExt cx="5479435" cy="13824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95826D-1050-46BD-9F2E-26DBC75406BB}"/>
                </a:ext>
              </a:extLst>
            </p:cNvPr>
            <p:cNvSpPr txBox="1"/>
            <p:nvPr/>
          </p:nvSpPr>
          <p:spPr>
            <a:xfrm>
              <a:off x="3561080" y="1272301"/>
              <a:ext cx="5461000" cy="1323439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ul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id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"example-2"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li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v-for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="(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item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index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) 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items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 :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key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="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index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{{ 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parentMessage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}} - {{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index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}} - {{ 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item</a:t>
              </a:r>
              <a:r>
                <a:rPr lang="en-US" altLang="ko-KR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.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message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}}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li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ul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110709-1F27-4CCA-9608-4C315F631A87}"/>
                </a:ext>
              </a:extLst>
            </p:cNvPr>
            <p:cNvSpPr txBox="1"/>
            <p:nvPr/>
          </p:nvSpPr>
          <p:spPr>
            <a:xfrm>
              <a:off x="7935615" y="1213241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HTML</a:t>
              </a:r>
              <a:endParaRPr lang="ko-KR" altLang="en-US" sz="1600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35525-C029-48C6-8E8A-2C77F520A533}"/>
              </a:ext>
            </a:extLst>
          </p:cNvPr>
          <p:cNvGrpSpPr/>
          <p:nvPr/>
        </p:nvGrpSpPr>
        <p:grpSpPr>
          <a:xfrm>
            <a:off x="3870761" y="2638724"/>
            <a:ext cx="7355085" cy="2554545"/>
            <a:chOff x="3114040" y="2381413"/>
            <a:chExt cx="5461000" cy="25545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1DECBA-FCB6-44D2-A63E-E7A473D09CBA}"/>
                </a:ext>
              </a:extLst>
            </p:cNvPr>
            <p:cNvSpPr txBox="1"/>
            <p:nvPr/>
          </p:nvSpPr>
          <p:spPr>
            <a:xfrm>
              <a:off x="3114040" y="2381413"/>
              <a:ext cx="5461000" cy="2554545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export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default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name: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"App"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components: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data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()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return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parentMessage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"Parent"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items: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[{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message: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"Foo"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}, {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message: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"Bar"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}],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};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};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D0C768-C51E-4624-A4B5-BD2FEA1F0F95}"/>
                </a:ext>
              </a:extLst>
            </p:cNvPr>
            <p:cNvSpPr txBox="1"/>
            <p:nvPr/>
          </p:nvSpPr>
          <p:spPr>
            <a:xfrm>
              <a:off x="7435053" y="2400115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JS</a:t>
              </a:r>
              <a:endParaRPr lang="ko-KR" altLang="en-US" sz="1600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91DE8B8-93B6-4A0E-BD2C-D655515495E1}"/>
              </a:ext>
            </a:extLst>
          </p:cNvPr>
          <p:cNvGrpSpPr/>
          <p:nvPr/>
        </p:nvGrpSpPr>
        <p:grpSpPr>
          <a:xfrm>
            <a:off x="3870760" y="5608597"/>
            <a:ext cx="7355085" cy="617735"/>
            <a:chOff x="3550920" y="4244115"/>
            <a:chExt cx="5461000" cy="4757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476B2A-75EE-4D26-BBB6-961D81EC9178}"/>
                </a:ext>
              </a:extLst>
            </p:cNvPr>
            <p:cNvSpPr txBox="1"/>
            <p:nvPr/>
          </p:nvSpPr>
          <p:spPr>
            <a:xfrm>
              <a:off x="3550920" y="4269501"/>
              <a:ext cx="5461000" cy="450399"/>
            </a:xfrm>
            <a:prstGeom prst="rect">
              <a:avLst/>
            </a:prstGeom>
            <a:solidFill>
              <a:srgbClr val="FBFFFB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ja-JP" altLang="en-US" sz="1600" dirty="0">
                  <a:solidFill>
                    <a:srgbClr val="35495E"/>
                  </a:solidFill>
                  <a:latin typeface="Consolas" panose="020B0609020204030204" pitchFamily="49" charset="0"/>
                  <a:ea typeface="Yu Gothic Light" panose="020B0300000000000000" pitchFamily="34" charset="-128"/>
                </a:rPr>
                <a:t>・</a:t>
              </a:r>
              <a:r>
                <a:rPr lang="en-US" altLang="ja-JP" sz="1600" dirty="0">
                  <a:solidFill>
                    <a:srgbClr val="35495E"/>
                  </a:solidFill>
                  <a:latin typeface="Consolas" panose="020B0609020204030204" pitchFamily="49" charset="0"/>
                  <a:ea typeface="Yu Gothic Light" panose="020B0300000000000000" pitchFamily="34" charset="-128"/>
                </a:rPr>
                <a:t>Parent-0-Foo</a:t>
              </a:r>
            </a:p>
            <a:p>
              <a:r>
                <a:rPr lang="ja-JP" altLang="en-US" sz="1600" dirty="0">
                  <a:solidFill>
                    <a:srgbClr val="35495E"/>
                  </a:solidFill>
                  <a:latin typeface="Consolas" panose="020B0609020204030204" pitchFamily="49" charset="0"/>
                  <a:ea typeface="Yu Gothic Light" panose="020B0300000000000000" pitchFamily="34" charset="-128"/>
                </a:rPr>
                <a:t>・</a:t>
              </a:r>
              <a:r>
                <a:rPr lang="en-US" altLang="ja-JP" sz="1600" dirty="0">
                  <a:solidFill>
                    <a:srgbClr val="35495E"/>
                  </a:solidFill>
                  <a:latin typeface="Consolas" panose="020B0609020204030204" pitchFamily="49" charset="0"/>
                  <a:ea typeface="Yu Gothic Light" panose="020B0300000000000000" pitchFamily="34" charset="-128"/>
                </a:rPr>
                <a:t>Parent-1-Bar</a:t>
              </a:r>
              <a:endParaRPr lang="en-US" altLang="ko-KR" sz="1600" b="0" dirty="0">
                <a:solidFill>
                  <a:srgbClr val="35495E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2FF001-43B8-4D38-A901-0AB458156A15}"/>
                </a:ext>
              </a:extLst>
            </p:cNvPr>
            <p:cNvSpPr txBox="1"/>
            <p:nvPr/>
          </p:nvSpPr>
          <p:spPr>
            <a:xfrm>
              <a:off x="7896860" y="4244115"/>
              <a:ext cx="1104900" cy="2844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ja-JP" altLang="en-US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結果</a:t>
              </a:r>
              <a:endParaRPr lang="ko-KR" altLang="en-US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600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ea typeface="Yu Gothic" panose="020B0400000000000000" pitchFamily="34" charset="-128"/>
              </a:rPr>
              <a:t>2.Vue</a:t>
            </a:r>
            <a:r>
              <a:rPr lang="ja-JP" altLang="en-US" sz="2800" dirty="0">
                <a:ea typeface="Yu Gothic" panose="020B0400000000000000" pitchFamily="34" charset="-128"/>
              </a:rPr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>
                <a:ea typeface="Yu Gothic" panose="020B0400000000000000" pitchFamily="34" charset="-128"/>
              </a:rPr>
              <a:t>Chapter2</a:t>
            </a:r>
          </a:p>
          <a:p>
            <a:r>
              <a:rPr lang="en-US" altLang="ja-JP" dirty="0">
                <a:ea typeface="Yu Gothic" panose="020B0400000000000000" pitchFamily="34" charset="-128"/>
              </a:rPr>
              <a:t>【</a:t>
            </a:r>
            <a:r>
              <a:rPr lang="ja-JP" altLang="en-US" dirty="0">
                <a:ea typeface="Yu Gothic" panose="020B0400000000000000" pitchFamily="34" charset="-128"/>
              </a:rPr>
              <a:t>リストレンダリング</a:t>
            </a:r>
            <a:r>
              <a:rPr lang="en-US" altLang="ja-JP" dirty="0">
                <a:ea typeface="Yu Gothic" panose="020B0400000000000000" pitchFamily="34" charset="-128"/>
              </a:rPr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AB7F73-1492-4940-9593-3E67F6D83449}"/>
              </a:ext>
            </a:extLst>
          </p:cNvPr>
          <p:cNvSpPr txBox="1"/>
          <p:nvPr/>
        </p:nvSpPr>
        <p:spPr>
          <a:xfrm>
            <a:off x="3219262" y="165268"/>
            <a:ext cx="229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35495E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V-for</a:t>
            </a:r>
            <a:r>
              <a:rPr lang="ja-JP" altLang="en-US" b="1" dirty="0">
                <a:solidFill>
                  <a:srgbClr val="35495E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の使い方③</a:t>
            </a:r>
            <a:endParaRPr lang="ko-KR" altLang="en-US" b="1" dirty="0">
              <a:solidFill>
                <a:srgbClr val="35495E"/>
              </a:solidFill>
              <a:latin typeface="Yu Gothic Light" panose="020B03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1CE20C-55C0-4CB1-BD70-A57D4E238C69}"/>
              </a:ext>
            </a:extLst>
          </p:cNvPr>
          <p:cNvGrpSpPr/>
          <p:nvPr/>
        </p:nvGrpSpPr>
        <p:grpSpPr>
          <a:xfrm>
            <a:off x="3870762" y="637988"/>
            <a:ext cx="7355086" cy="1382499"/>
            <a:chOff x="3561080" y="1213241"/>
            <a:chExt cx="5479435" cy="13824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95826D-1050-46BD-9F2E-26DBC75406BB}"/>
                </a:ext>
              </a:extLst>
            </p:cNvPr>
            <p:cNvSpPr txBox="1"/>
            <p:nvPr/>
          </p:nvSpPr>
          <p:spPr>
            <a:xfrm>
              <a:off x="3561080" y="1272301"/>
              <a:ext cx="5461000" cy="1323439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ul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id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"example-3"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li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v-for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="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value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object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 :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key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="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value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{{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value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}}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li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ul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110709-1F27-4CCA-9608-4C315F631A87}"/>
                </a:ext>
              </a:extLst>
            </p:cNvPr>
            <p:cNvSpPr txBox="1"/>
            <p:nvPr/>
          </p:nvSpPr>
          <p:spPr>
            <a:xfrm>
              <a:off x="7935615" y="1213241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HTML</a:t>
              </a:r>
              <a:endParaRPr lang="ko-KR" altLang="en-US" sz="1600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35525-C029-48C6-8E8A-2C77F520A533}"/>
              </a:ext>
            </a:extLst>
          </p:cNvPr>
          <p:cNvGrpSpPr/>
          <p:nvPr/>
        </p:nvGrpSpPr>
        <p:grpSpPr>
          <a:xfrm>
            <a:off x="3870760" y="2124828"/>
            <a:ext cx="7355085" cy="3293209"/>
            <a:chOff x="3114039" y="2091037"/>
            <a:chExt cx="5461000" cy="32932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1DECBA-FCB6-44D2-A63E-E7A473D09CBA}"/>
                </a:ext>
              </a:extLst>
            </p:cNvPr>
            <p:cNvSpPr txBox="1"/>
            <p:nvPr/>
          </p:nvSpPr>
          <p:spPr>
            <a:xfrm>
              <a:off x="3114039" y="2091037"/>
              <a:ext cx="5461000" cy="3293209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export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default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name: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"App"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components: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data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()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return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object: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title: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"How to do lists in Vue"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author: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"Jane Doe"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publishedAt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"2016-04-10"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};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};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D0C768-C51E-4624-A4B5-BD2FEA1F0F95}"/>
                </a:ext>
              </a:extLst>
            </p:cNvPr>
            <p:cNvSpPr txBox="1"/>
            <p:nvPr/>
          </p:nvSpPr>
          <p:spPr>
            <a:xfrm>
              <a:off x="7451768" y="2111947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JS</a:t>
              </a:r>
              <a:endParaRPr lang="ko-KR" altLang="en-US" sz="1600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91DE8B8-93B6-4A0E-BD2C-D655515495E1}"/>
              </a:ext>
            </a:extLst>
          </p:cNvPr>
          <p:cNvGrpSpPr/>
          <p:nvPr/>
        </p:nvGrpSpPr>
        <p:grpSpPr>
          <a:xfrm>
            <a:off x="3870759" y="5583970"/>
            <a:ext cx="7355085" cy="863960"/>
            <a:chOff x="3543376" y="4298890"/>
            <a:chExt cx="5461000" cy="6654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476B2A-75EE-4D26-BBB6-961D81EC9178}"/>
                </a:ext>
              </a:extLst>
            </p:cNvPr>
            <p:cNvSpPr txBox="1"/>
            <p:nvPr/>
          </p:nvSpPr>
          <p:spPr>
            <a:xfrm>
              <a:off x="3543376" y="4324279"/>
              <a:ext cx="5461000" cy="640041"/>
            </a:xfrm>
            <a:prstGeom prst="rect">
              <a:avLst/>
            </a:prstGeom>
            <a:solidFill>
              <a:srgbClr val="FBFFFB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ja-JP" altLang="en-US" sz="1600" dirty="0">
                  <a:solidFill>
                    <a:srgbClr val="35495E"/>
                  </a:solidFill>
                  <a:latin typeface="Consolas" panose="020B0609020204030204" pitchFamily="49" charset="0"/>
                  <a:ea typeface="Yu Gothic Light" panose="020B0300000000000000" pitchFamily="34" charset="-128"/>
                </a:rPr>
                <a:t>・</a:t>
              </a:r>
              <a:r>
                <a:rPr lang="en-US" altLang="ja-JP" sz="1600" dirty="0">
                  <a:solidFill>
                    <a:srgbClr val="35495E"/>
                  </a:solidFill>
                  <a:latin typeface="Consolas" panose="020B0609020204030204" pitchFamily="49" charset="0"/>
                  <a:ea typeface="Yu Gothic Light" panose="020B0300000000000000" pitchFamily="34" charset="-128"/>
                </a:rPr>
                <a:t>How to do lists in </a:t>
              </a:r>
              <a:r>
                <a:rPr lang="en-US" altLang="ja-JP" sz="1600" dirty="0" err="1">
                  <a:solidFill>
                    <a:srgbClr val="35495E"/>
                  </a:solidFill>
                  <a:latin typeface="Consolas" panose="020B0609020204030204" pitchFamily="49" charset="0"/>
                  <a:ea typeface="Yu Gothic Light" panose="020B0300000000000000" pitchFamily="34" charset="-128"/>
                </a:rPr>
                <a:t>vue</a:t>
              </a:r>
              <a:endParaRPr lang="en-US" altLang="ja-JP" sz="1600" dirty="0">
                <a:solidFill>
                  <a:srgbClr val="35495E"/>
                </a:solidFill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ja-JP" altLang="en-US" sz="1600" dirty="0">
                  <a:solidFill>
                    <a:srgbClr val="35495E"/>
                  </a:solidFill>
                  <a:latin typeface="Consolas" panose="020B0609020204030204" pitchFamily="49" charset="0"/>
                  <a:ea typeface="Yu Gothic Light" panose="020B0300000000000000" pitchFamily="34" charset="-128"/>
                </a:rPr>
                <a:t>・</a:t>
              </a:r>
              <a:r>
                <a:rPr lang="en-US" altLang="ja-JP" sz="1600" dirty="0">
                  <a:solidFill>
                    <a:srgbClr val="35495E"/>
                  </a:solidFill>
                  <a:latin typeface="Consolas" panose="020B0609020204030204" pitchFamily="49" charset="0"/>
                  <a:ea typeface="Yu Gothic Light" panose="020B0300000000000000" pitchFamily="34" charset="-128"/>
                </a:rPr>
                <a:t>Jane Doe</a:t>
              </a:r>
            </a:p>
            <a:p>
              <a:r>
                <a:rPr lang="ja-JP" altLang="en-US" sz="1600" dirty="0">
                  <a:solidFill>
                    <a:srgbClr val="35495E"/>
                  </a:solidFill>
                  <a:latin typeface="Consolas" panose="020B0609020204030204" pitchFamily="49" charset="0"/>
                  <a:ea typeface="Yu Gothic Light" panose="020B0300000000000000" pitchFamily="34" charset="-128"/>
                </a:rPr>
                <a:t>・</a:t>
              </a:r>
              <a:r>
                <a:rPr lang="en-US" altLang="ja-JP" sz="1600" dirty="0">
                  <a:solidFill>
                    <a:srgbClr val="35495E"/>
                  </a:solidFill>
                  <a:latin typeface="Consolas" panose="020B0609020204030204" pitchFamily="49" charset="0"/>
                  <a:ea typeface="Yu Gothic Light" panose="020B0300000000000000" pitchFamily="34" charset="-128"/>
                </a:rPr>
                <a:t>2016-04-10</a:t>
              </a:r>
              <a:endParaRPr lang="en-US" altLang="ko-KR" sz="1600" b="0" dirty="0">
                <a:solidFill>
                  <a:srgbClr val="35495E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2FF001-43B8-4D38-A901-0AB458156A15}"/>
                </a:ext>
              </a:extLst>
            </p:cNvPr>
            <p:cNvSpPr txBox="1"/>
            <p:nvPr/>
          </p:nvSpPr>
          <p:spPr>
            <a:xfrm>
              <a:off x="7896860" y="4298890"/>
              <a:ext cx="1104900" cy="2844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ja-JP" altLang="en-US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結果</a:t>
              </a:r>
              <a:endParaRPr lang="ko-KR" altLang="en-US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443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EAC95DA4-116F-456E-B9D5-E7E10F23038C}"/>
              </a:ext>
            </a:extLst>
          </p:cNvPr>
          <p:cNvGrpSpPr/>
          <p:nvPr/>
        </p:nvGrpSpPr>
        <p:grpSpPr>
          <a:xfrm>
            <a:off x="-3716" y="-20212"/>
            <a:ext cx="12192000" cy="6858000"/>
            <a:chOff x="0" y="0"/>
            <a:chExt cx="12192000" cy="6858000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77B6F8F4-B22A-48ED-8251-93A95685C42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57" name="직사각형 8">
              <a:extLst>
                <a:ext uri="{FF2B5EF4-FFF2-40B4-BE49-F238E27FC236}">
                  <a16:creationId xmlns:a16="http://schemas.microsoft.com/office/drawing/2014/main" id="{93C68716-3DDB-42E5-A0B0-A29888FE277F}"/>
                </a:ext>
              </a:extLst>
            </p:cNvPr>
            <p:cNvSpPr/>
            <p:nvPr/>
          </p:nvSpPr>
          <p:spPr>
            <a:xfrm>
              <a:off x="0" y="0"/>
              <a:ext cx="12192000" cy="11459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	</a:t>
              </a:r>
              <a:endParaRPr lang="ko-KR" altLang="en-US" dirty="0">
                <a:solidFill>
                  <a:prstClr val="white"/>
                </a:solidFill>
                <a:latin typeface="Yu Gothic Light" panose="020B0300000000000000" pitchFamily="34" charset="-128"/>
              </a:endParaRPr>
            </a:p>
          </p:txBody>
        </p:sp>
      </p:grp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43866565-B0E1-40F6-B8A4-AB27455B7C8D}"/>
              </a:ext>
            </a:extLst>
          </p:cNvPr>
          <p:cNvGrpSpPr/>
          <p:nvPr/>
        </p:nvGrpSpPr>
        <p:grpSpPr>
          <a:xfrm>
            <a:off x="3715" y="-21581"/>
            <a:ext cx="12243837" cy="1119811"/>
            <a:chOff x="1" y="1592"/>
            <a:chExt cx="11906241" cy="1145951"/>
          </a:xfrm>
        </p:grpSpPr>
        <p:sp>
          <p:nvSpPr>
            <p:cNvPr id="80" name="직사각형 8">
              <a:extLst>
                <a:ext uri="{FF2B5EF4-FFF2-40B4-BE49-F238E27FC236}">
                  <a16:creationId xmlns:a16="http://schemas.microsoft.com/office/drawing/2014/main" id="{2ABC3ACD-26BC-4042-BB23-CDFD24616747}"/>
                </a:ext>
              </a:extLst>
            </p:cNvPr>
            <p:cNvSpPr/>
            <p:nvPr/>
          </p:nvSpPr>
          <p:spPr>
            <a:xfrm>
              <a:off x="1" y="1592"/>
              <a:ext cx="11906241" cy="11459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	</a:t>
              </a:r>
              <a:endParaRPr lang="ko-KR" altLang="en-US" dirty="0">
                <a:solidFill>
                  <a:prstClr val="white"/>
                </a:solidFill>
                <a:latin typeface="Yu Gothic Light" panose="020B0300000000000000" pitchFamily="34" charset="-128"/>
              </a:endParaRPr>
            </a:p>
          </p:txBody>
        </p:sp>
        <p:sp>
          <p:nvSpPr>
            <p:cNvPr id="81" name="TextBox 3">
              <a:extLst>
                <a:ext uri="{FF2B5EF4-FFF2-40B4-BE49-F238E27FC236}">
                  <a16:creationId xmlns:a16="http://schemas.microsoft.com/office/drawing/2014/main" id="{04AEF77B-4F1F-43C1-A227-8F24CE08C71F}"/>
                </a:ext>
              </a:extLst>
            </p:cNvPr>
            <p:cNvSpPr txBox="1"/>
            <p:nvPr/>
          </p:nvSpPr>
          <p:spPr>
            <a:xfrm>
              <a:off x="1618938" y="263783"/>
              <a:ext cx="480423" cy="59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200" dirty="0">
                  <a:solidFill>
                    <a:srgbClr val="5F5E58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2.</a:t>
              </a:r>
              <a:endParaRPr lang="ko-KR" altLang="en-US" sz="3200" dirty="0">
                <a:solidFill>
                  <a:srgbClr val="5F5E58"/>
                </a:solidFill>
                <a:latin typeface="Yu Gothic Light" panose="020B0300000000000000" pitchFamily="34" charset="-128"/>
              </a:endParaRPr>
            </a:p>
          </p:txBody>
        </p:sp>
        <p:sp>
          <p:nvSpPr>
            <p:cNvPr id="82" name="TextBox 5">
              <a:extLst>
                <a:ext uri="{FF2B5EF4-FFF2-40B4-BE49-F238E27FC236}">
                  <a16:creationId xmlns:a16="http://schemas.microsoft.com/office/drawing/2014/main" id="{1345498B-9F0F-4712-808C-7827E5E68F37}"/>
                </a:ext>
              </a:extLst>
            </p:cNvPr>
            <p:cNvSpPr txBox="1"/>
            <p:nvPr/>
          </p:nvSpPr>
          <p:spPr>
            <a:xfrm>
              <a:off x="2008184" y="293399"/>
              <a:ext cx="3760966" cy="53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spc="-150" dirty="0">
                  <a:solidFill>
                    <a:srgbClr val="5E5E5E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フロントエンド </a:t>
              </a:r>
              <a:r>
                <a:rPr lang="en-US" altLang="ja-JP" sz="2800" spc="-150" dirty="0">
                  <a:solidFill>
                    <a:srgbClr val="5E5E5E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&amp; </a:t>
              </a:r>
              <a:r>
                <a:rPr lang="ja-JP" altLang="en-US" sz="2800" spc="-150" dirty="0">
                  <a:solidFill>
                    <a:srgbClr val="5E5E5E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バックエンド</a:t>
              </a:r>
            </a:p>
          </p:txBody>
        </p:sp>
        <p:grpSp>
          <p:nvGrpSpPr>
            <p:cNvPr id="83" name="그룹 9">
              <a:extLst>
                <a:ext uri="{FF2B5EF4-FFF2-40B4-BE49-F238E27FC236}">
                  <a16:creationId xmlns:a16="http://schemas.microsoft.com/office/drawing/2014/main" id="{38ED037C-A722-4E71-8B75-6BB30B6409A1}"/>
                </a:ext>
              </a:extLst>
            </p:cNvPr>
            <p:cNvGrpSpPr/>
            <p:nvPr/>
          </p:nvGrpSpPr>
          <p:grpSpPr>
            <a:xfrm>
              <a:off x="153473" y="41354"/>
              <a:ext cx="1477933" cy="500742"/>
              <a:chOff x="153473" y="41354"/>
              <a:chExt cx="1477933" cy="500742"/>
            </a:xfrm>
          </p:grpSpPr>
          <p:grpSp>
            <p:nvGrpSpPr>
              <p:cNvPr id="84" name="그룹 55">
                <a:extLst>
                  <a:ext uri="{FF2B5EF4-FFF2-40B4-BE49-F238E27FC236}">
                    <a16:creationId xmlns:a16="http://schemas.microsoft.com/office/drawing/2014/main" id="{A24AED09-9A7B-47B5-BCEE-F2B4BC69CE2F}"/>
                  </a:ext>
                </a:extLst>
              </p:cNvPr>
              <p:cNvGrpSpPr/>
              <p:nvPr/>
            </p:nvGrpSpPr>
            <p:grpSpPr>
              <a:xfrm>
                <a:off x="153473" y="41354"/>
                <a:ext cx="1477933" cy="500742"/>
                <a:chOff x="1405070" y="1356624"/>
                <a:chExt cx="2922629" cy="990223"/>
              </a:xfrm>
            </p:grpSpPr>
            <p:grpSp>
              <p:nvGrpSpPr>
                <p:cNvPr id="86" name="그룹 56">
                  <a:extLst>
                    <a:ext uri="{FF2B5EF4-FFF2-40B4-BE49-F238E27FC236}">
                      <a16:creationId xmlns:a16="http://schemas.microsoft.com/office/drawing/2014/main" id="{BE27C3FA-E51B-4CA4-84E1-AC491B2213F1}"/>
                    </a:ext>
                  </a:extLst>
                </p:cNvPr>
                <p:cNvGrpSpPr/>
                <p:nvPr/>
              </p:nvGrpSpPr>
              <p:grpSpPr>
                <a:xfrm>
                  <a:off x="1517800" y="1356624"/>
                  <a:ext cx="800926" cy="898275"/>
                  <a:chOff x="4287797" y="1639360"/>
                  <a:chExt cx="2464982" cy="2764590"/>
                </a:xfrm>
              </p:grpSpPr>
              <p:sp>
                <p:nvSpPr>
                  <p:cNvPr id="88" name="타원 58">
                    <a:extLst>
                      <a:ext uri="{FF2B5EF4-FFF2-40B4-BE49-F238E27FC236}">
                        <a16:creationId xmlns:a16="http://schemas.microsoft.com/office/drawing/2014/main" id="{4C7AC0B7-7F94-41B4-8B1C-CEB40A030C12}"/>
                      </a:ext>
                    </a:extLst>
                  </p:cNvPr>
                  <p:cNvSpPr/>
                  <p:nvPr/>
                </p:nvSpPr>
                <p:spPr>
                  <a:xfrm>
                    <a:off x="4419142" y="2451413"/>
                    <a:ext cx="1830760" cy="1830760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rgbClr val="303494"/>
                      </a:gs>
                      <a:gs pos="0">
                        <a:srgbClr val="4472C4">
                          <a:lumMod val="60000"/>
                          <a:lumOff val="40000"/>
                        </a:srgbClr>
                      </a:gs>
                      <a:gs pos="55000">
                        <a:srgbClr val="4472C4">
                          <a:lumMod val="100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12700" cap="flat" cmpd="sng" algn="ctr">
                    <a:solidFill>
                      <a:srgbClr val="23499E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89" name="직사각형 60">
                    <a:extLst>
                      <a:ext uri="{FF2B5EF4-FFF2-40B4-BE49-F238E27FC236}">
                        <a16:creationId xmlns:a16="http://schemas.microsoft.com/office/drawing/2014/main" id="{5299BB82-E633-45E5-8532-5EBF9F424CDF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5842750" y="1782242"/>
                    <a:ext cx="175013" cy="1189724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0" name="직사각형 61">
                    <a:extLst>
                      <a:ext uri="{FF2B5EF4-FFF2-40B4-BE49-F238E27FC236}">
                        <a16:creationId xmlns:a16="http://schemas.microsoft.com/office/drawing/2014/main" id="{68832280-F536-425E-B1AF-21F233E5E1A9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6061627" y="1977882"/>
                    <a:ext cx="175012" cy="1189721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1" name="직사각형 62">
                    <a:extLst>
                      <a:ext uri="{FF2B5EF4-FFF2-40B4-BE49-F238E27FC236}">
                        <a16:creationId xmlns:a16="http://schemas.microsoft.com/office/drawing/2014/main" id="{6E850166-F901-4245-A205-CB4E33D1EB08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6281094" y="2181770"/>
                    <a:ext cx="175013" cy="1189724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2" name="직사각형 63">
                    <a:extLst>
                      <a:ext uri="{FF2B5EF4-FFF2-40B4-BE49-F238E27FC236}">
                        <a16:creationId xmlns:a16="http://schemas.microsoft.com/office/drawing/2014/main" id="{795963F3-B7D3-4616-851F-3CDF37C25E8F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6131627" y="1639360"/>
                    <a:ext cx="175013" cy="870806"/>
                  </a:xfrm>
                  <a:prstGeom prst="rect">
                    <a:avLst/>
                  </a:prstGeom>
                  <a:solidFill>
                    <a:srgbClr val="2E38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3" name="직사각형 64">
                    <a:extLst>
                      <a:ext uri="{FF2B5EF4-FFF2-40B4-BE49-F238E27FC236}">
                        <a16:creationId xmlns:a16="http://schemas.microsoft.com/office/drawing/2014/main" id="{93B4359F-723D-463C-A6CF-252BCCEB399A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6381662" y="1796644"/>
                    <a:ext cx="175013" cy="870806"/>
                  </a:xfrm>
                  <a:prstGeom prst="rect">
                    <a:avLst/>
                  </a:prstGeom>
                  <a:solidFill>
                    <a:srgbClr val="2E38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4" name="직사각형 65">
                    <a:extLst>
                      <a:ext uri="{FF2B5EF4-FFF2-40B4-BE49-F238E27FC236}">
                        <a16:creationId xmlns:a16="http://schemas.microsoft.com/office/drawing/2014/main" id="{F9EF7D58-7996-4AD4-8F8C-C74E943B9E34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6577766" y="2029797"/>
                    <a:ext cx="175013" cy="870806"/>
                  </a:xfrm>
                  <a:prstGeom prst="rect">
                    <a:avLst/>
                  </a:prstGeom>
                  <a:solidFill>
                    <a:srgbClr val="2E38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5" name="막힌 원호 66">
                    <a:extLst>
                      <a:ext uri="{FF2B5EF4-FFF2-40B4-BE49-F238E27FC236}">
                        <a16:creationId xmlns:a16="http://schemas.microsoft.com/office/drawing/2014/main" id="{34EAC34B-1366-4EE6-A320-0F04A51C6DC7}"/>
                      </a:ext>
                    </a:extLst>
                  </p:cNvPr>
                  <p:cNvSpPr/>
                  <p:nvPr/>
                </p:nvSpPr>
                <p:spPr>
                  <a:xfrm>
                    <a:off x="4287797" y="2289449"/>
                    <a:ext cx="2114501" cy="2114501"/>
                  </a:xfrm>
                  <a:prstGeom prst="blockArc">
                    <a:avLst>
                      <a:gd name="adj1" fmla="val 20759447"/>
                      <a:gd name="adj2" fmla="val 17312840"/>
                      <a:gd name="adj3" fmla="val 8532"/>
                    </a:avLst>
                  </a:prstGeom>
                  <a:solidFill>
                    <a:srgbClr val="2F3B75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6" name="막힌 원호 67">
                    <a:extLst>
                      <a:ext uri="{FF2B5EF4-FFF2-40B4-BE49-F238E27FC236}">
                        <a16:creationId xmlns:a16="http://schemas.microsoft.com/office/drawing/2014/main" id="{D60C71CE-B194-4D44-B205-E9F7BB8A906D}"/>
                      </a:ext>
                    </a:extLst>
                  </p:cNvPr>
                  <p:cNvSpPr/>
                  <p:nvPr/>
                </p:nvSpPr>
                <p:spPr>
                  <a:xfrm>
                    <a:off x="6143887" y="2460937"/>
                    <a:ext cx="318659" cy="462118"/>
                  </a:xfrm>
                  <a:prstGeom prst="blockArc">
                    <a:avLst>
                      <a:gd name="adj1" fmla="val 2825593"/>
                      <a:gd name="adj2" fmla="val 3867696"/>
                      <a:gd name="adj3" fmla="val 40071"/>
                    </a:avLst>
                  </a:prstGeom>
                  <a:solidFill>
                    <a:srgbClr val="2E38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p:grpSp>
            <p:sp>
              <p:nvSpPr>
                <p:cNvPr id="87" name="직사각형 57">
                  <a:extLst>
                    <a:ext uri="{FF2B5EF4-FFF2-40B4-BE49-F238E27FC236}">
                      <a16:creationId xmlns:a16="http://schemas.microsoft.com/office/drawing/2014/main" id="{322B1518-A74C-4134-B2E9-FCE4D6A097E1}"/>
                    </a:ext>
                  </a:extLst>
                </p:cNvPr>
                <p:cNvSpPr/>
                <p:nvPr/>
              </p:nvSpPr>
              <p:spPr>
                <a:xfrm>
                  <a:off x="1405070" y="1441099"/>
                  <a:ext cx="2922629" cy="9057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0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A397C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PSS</a:t>
                  </a:r>
                </a:p>
              </p:txBody>
            </p:sp>
          </p:grpSp>
          <p:cxnSp>
            <p:nvCxnSpPr>
              <p:cNvPr id="85" name="직선 연결선 68">
                <a:extLst>
                  <a:ext uri="{FF2B5EF4-FFF2-40B4-BE49-F238E27FC236}">
                    <a16:creationId xmlns:a16="http://schemas.microsoft.com/office/drawing/2014/main" id="{415D7177-E426-4136-BA45-ACF171F67D75}"/>
                  </a:ext>
                </a:extLst>
              </p:cNvPr>
              <p:cNvCxnSpPr/>
              <p:nvPr/>
            </p:nvCxnSpPr>
            <p:spPr>
              <a:xfrm>
                <a:off x="165826" y="529033"/>
                <a:ext cx="1231315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240304BF-0002-44BD-88DD-11639E2D445F}"/>
              </a:ext>
            </a:extLst>
          </p:cNvPr>
          <p:cNvGrpSpPr/>
          <p:nvPr/>
        </p:nvGrpSpPr>
        <p:grpSpPr>
          <a:xfrm>
            <a:off x="1397141" y="4483291"/>
            <a:ext cx="2111605" cy="1983209"/>
            <a:chOff x="834383" y="2762318"/>
            <a:chExt cx="3085673" cy="3085673"/>
          </a:xfrm>
        </p:grpSpPr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63F1154D-0317-4CC3-9B16-F962B3DDA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4383" y="2762318"/>
              <a:ext cx="3085673" cy="3085673"/>
            </a:xfrm>
            <a:prstGeom prst="rect">
              <a:avLst/>
            </a:prstGeom>
          </p:spPr>
        </p:pic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FAD73066-0C26-460C-835D-7C7CE40D8854}"/>
                </a:ext>
              </a:extLst>
            </p:cNvPr>
            <p:cNvSpPr/>
            <p:nvPr/>
          </p:nvSpPr>
          <p:spPr>
            <a:xfrm>
              <a:off x="1063735" y="3062201"/>
              <a:ext cx="2669279" cy="1547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pic>
          <p:nvPicPr>
            <p:cNvPr id="52" name="図 51">
              <a:extLst>
                <a:ext uri="{FF2B5EF4-FFF2-40B4-BE49-F238E27FC236}">
                  <a16:creationId xmlns:a16="http://schemas.microsoft.com/office/drawing/2014/main" id="{403AD8EC-CABB-4643-9C86-5DAC4493F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3763" y="3277694"/>
              <a:ext cx="1116517" cy="1116517"/>
            </a:xfrm>
            <a:prstGeom prst="rect">
              <a:avLst/>
            </a:prstGeom>
          </p:spPr>
        </p:pic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DE3B8C1C-181B-4F40-A3BF-BD76DB49BC06}"/>
              </a:ext>
            </a:extLst>
          </p:cNvPr>
          <p:cNvGrpSpPr/>
          <p:nvPr/>
        </p:nvGrpSpPr>
        <p:grpSpPr>
          <a:xfrm>
            <a:off x="4277069" y="4481297"/>
            <a:ext cx="1978274" cy="1872616"/>
            <a:chOff x="4092845" y="2782217"/>
            <a:chExt cx="3167785" cy="2902179"/>
          </a:xfrm>
        </p:grpSpPr>
        <p:pic>
          <p:nvPicPr>
            <p:cNvPr id="54" name="図 53">
              <a:extLst>
                <a:ext uri="{FF2B5EF4-FFF2-40B4-BE49-F238E27FC236}">
                  <a16:creationId xmlns:a16="http://schemas.microsoft.com/office/drawing/2014/main" id="{E5794EA4-8330-4003-B31F-7639B9757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2845" y="2782217"/>
              <a:ext cx="3167785" cy="2902179"/>
            </a:xfrm>
            <a:prstGeom prst="rect">
              <a:avLst/>
            </a:prstGeom>
          </p:spPr>
        </p:pic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0CD73B88-D6B4-43C7-8BCF-9CFD36869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4467" y="3711709"/>
              <a:ext cx="981521" cy="981521"/>
            </a:xfrm>
            <a:prstGeom prst="rect">
              <a:avLst/>
            </a:prstGeom>
          </p:spPr>
        </p:pic>
      </p:grp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084FF39-001E-4C07-B462-4D3E2CBD6C41}"/>
              </a:ext>
            </a:extLst>
          </p:cNvPr>
          <p:cNvGrpSpPr/>
          <p:nvPr/>
        </p:nvGrpSpPr>
        <p:grpSpPr>
          <a:xfrm>
            <a:off x="6609468" y="4481296"/>
            <a:ext cx="1978273" cy="1872615"/>
            <a:chOff x="6215448" y="2762317"/>
            <a:chExt cx="3167785" cy="2902179"/>
          </a:xfrm>
        </p:grpSpPr>
        <p:pic>
          <p:nvPicPr>
            <p:cNvPr id="58" name="図 57">
              <a:extLst>
                <a:ext uri="{FF2B5EF4-FFF2-40B4-BE49-F238E27FC236}">
                  <a16:creationId xmlns:a16="http://schemas.microsoft.com/office/drawing/2014/main" id="{BC49042E-7A3E-48B4-AEA5-4C0D7F4AD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5448" y="2762317"/>
              <a:ext cx="3167785" cy="2902179"/>
            </a:xfrm>
            <a:prstGeom prst="rect">
              <a:avLst/>
            </a:prstGeom>
          </p:spPr>
        </p:pic>
        <p:pic>
          <p:nvPicPr>
            <p:cNvPr id="59" name="図 58">
              <a:extLst>
                <a:ext uri="{FF2B5EF4-FFF2-40B4-BE49-F238E27FC236}">
                  <a16:creationId xmlns:a16="http://schemas.microsoft.com/office/drawing/2014/main" id="{07E08370-7FE4-4265-9EAF-7B6F6782E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2425" y="3572382"/>
              <a:ext cx="1282045" cy="1282045"/>
            </a:xfrm>
            <a:prstGeom prst="rect">
              <a:avLst/>
            </a:prstGeom>
          </p:spPr>
        </p:pic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9D41E711-B53F-4872-83E7-D2156189A671}"/>
              </a:ext>
            </a:extLst>
          </p:cNvPr>
          <p:cNvGrpSpPr/>
          <p:nvPr/>
        </p:nvGrpSpPr>
        <p:grpSpPr>
          <a:xfrm>
            <a:off x="8941866" y="4481296"/>
            <a:ext cx="1887410" cy="1872614"/>
            <a:chOff x="8540578" y="2762317"/>
            <a:chExt cx="3167785" cy="2902179"/>
          </a:xfrm>
        </p:grpSpPr>
        <p:pic>
          <p:nvPicPr>
            <p:cNvPr id="61" name="図 60">
              <a:extLst>
                <a:ext uri="{FF2B5EF4-FFF2-40B4-BE49-F238E27FC236}">
                  <a16:creationId xmlns:a16="http://schemas.microsoft.com/office/drawing/2014/main" id="{420FC84B-276F-4198-9EA0-90903784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0578" y="2762317"/>
              <a:ext cx="3167785" cy="2902179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15F5EFDF-BDC7-45D1-AF2F-B699DC7A7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85760" y="3572382"/>
              <a:ext cx="1073713" cy="1073713"/>
            </a:xfrm>
            <a:prstGeom prst="rect">
              <a:avLst/>
            </a:prstGeom>
          </p:spPr>
        </p:pic>
      </p:grpSp>
      <p:pic>
        <p:nvPicPr>
          <p:cNvPr id="63" name="図 62">
            <a:extLst>
              <a:ext uri="{FF2B5EF4-FFF2-40B4-BE49-F238E27FC236}">
                <a16:creationId xmlns:a16="http://schemas.microsoft.com/office/drawing/2014/main" id="{82F73B38-7950-458D-B702-020B714C2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3476" y="1689134"/>
            <a:ext cx="1396442" cy="1396442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AE872013-13F0-409E-8F1D-32FB30DC53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5885" y="1347351"/>
            <a:ext cx="2061437" cy="2061437"/>
          </a:xfrm>
          <a:prstGeom prst="rect">
            <a:avLst/>
          </a:prstGeom>
        </p:spPr>
      </p:pic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6A47BCD1-196A-4C03-8CF8-11A14AF986D2}"/>
              </a:ext>
            </a:extLst>
          </p:cNvPr>
          <p:cNvSpPr/>
          <p:nvPr/>
        </p:nvSpPr>
        <p:spPr>
          <a:xfrm>
            <a:off x="3783738" y="1305997"/>
            <a:ext cx="7045538" cy="2408166"/>
          </a:xfrm>
          <a:prstGeom prst="rect">
            <a:avLst/>
          </a:prstGeom>
          <a:noFill/>
          <a:ln w="571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C899309B-78D5-42FE-B30D-05E25BAD4330}"/>
              </a:ext>
            </a:extLst>
          </p:cNvPr>
          <p:cNvSpPr/>
          <p:nvPr/>
        </p:nvSpPr>
        <p:spPr>
          <a:xfrm>
            <a:off x="791410" y="4153510"/>
            <a:ext cx="10037866" cy="2408166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2DDAD28F-129D-46B7-BFE4-580116CA87B9}"/>
              </a:ext>
            </a:extLst>
          </p:cNvPr>
          <p:cNvGrpSpPr/>
          <p:nvPr/>
        </p:nvGrpSpPr>
        <p:grpSpPr>
          <a:xfrm>
            <a:off x="2516957" y="2309488"/>
            <a:ext cx="7368614" cy="2366542"/>
            <a:chOff x="2516957" y="2309488"/>
            <a:chExt cx="7368614" cy="2366542"/>
          </a:xfrm>
        </p:grpSpPr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EE665C49-27C2-4052-845E-3BC11E1AE178}"/>
                </a:ext>
              </a:extLst>
            </p:cNvPr>
            <p:cNvCxnSpPr>
              <a:cxnSpLocks/>
            </p:cNvCxnSpPr>
            <p:nvPr/>
          </p:nvCxnSpPr>
          <p:spPr>
            <a:xfrm>
              <a:off x="6438507" y="2309488"/>
              <a:ext cx="1754969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8AA11E9B-BD16-412B-AAFD-41F695459ED4}"/>
                </a:ext>
              </a:extLst>
            </p:cNvPr>
            <p:cNvGrpSpPr/>
            <p:nvPr/>
          </p:nvGrpSpPr>
          <p:grpSpPr>
            <a:xfrm>
              <a:off x="2516957" y="2507530"/>
              <a:ext cx="7368614" cy="2168500"/>
              <a:chOff x="2516957" y="2507530"/>
              <a:chExt cx="7368614" cy="2168500"/>
            </a:xfrm>
          </p:grpSpPr>
          <p:cxnSp>
            <p:nvCxnSpPr>
              <p:cNvPr id="70" name="直線矢印コネクタ 69">
                <a:extLst>
                  <a:ext uri="{FF2B5EF4-FFF2-40B4-BE49-F238E27FC236}">
                    <a16:creationId xmlns:a16="http://schemas.microsoft.com/office/drawing/2014/main" id="{095EE230-F4D2-4823-B9E3-F9E86C4533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16957" y="2509858"/>
                <a:ext cx="3442367" cy="2166172"/>
              </a:xfrm>
              <a:prstGeom prst="straightConnector1">
                <a:avLst/>
              </a:prstGeom>
              <a:ln w="38100">
                <a:solidFill>
                  <a:srgbClr val="FF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コネクタ 70">
                <a:extLst>
                  <a:ext uri="{FF2B5EF4-FFF2-40B4-BE49-F238E27FC236}">
                    <a16:creationId xmlns:a16="http://schemas.microsoft.com/office/drawing/2014/main" id="{72C3D26E-29C5-4841-8D1D-2644CA428BCF}"/>
                  </a:ext>
                </a:extLst>
              </p:cNvPr>
              <p:cNvCxnSpPr/>
              <p:nvPr/>
            </p:nvCxnSpPr>
            <p:spPr>
              <a:xfrm flipH="1">
                <a:off x="5949896" y="2507530"/>
                <a:ext cx="2234153" cy="0"/>
              </a:xfrm>
              <a:prstGeom prst="line">
                <a:avLst/>
              </a:prstGeom>
              <a:ln w="381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矢印コネクタ 71">
                <a:extLst>
                  <a:ext uri="{FF2B5EF4-FFF2-40B4-BE49-F238E27FC236}">
                    <a16:creationId xmlns:a16="http://schemas.microsoft.com/office/drawing/2014/main" id="{CDC303C3-9E83-4526-82E6-D5D04079E41E}"/>
                  </a:ext>
                </a:extLst>
              </p:cNvPr>
              <p:cNvCxnSpPr>
                <a:cxnSpLocks/>
                <a:endCxn id="54" idx="0"/>
              </p:cNvCxnSpPr>
              <p:nvPr/>
            </p:nvCxnSpPr>
            <p:spPr>
              <a:xfrm flipH="1">
                <a:off x="5266206" y="2509858"/>
                <a:ext cx="693118" cy="1971439"/>
              </a:xfrm>
              <a:prstGeom prst="straightConnector1">
                <a:avLst/>
              </a:prstGeom>
              <a:ln w="38100">
                <a:solidFill>
                  <a:srgbClr val="FF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B9D8C34E-7428-4691-8A35-14D6861D8DD1}"/>
                  </a:ext>
                </a:extLst>
              </p:cNvPr>
              <p:cNvCxnSpPr>
                <a:cxnSpLocks/>
                <a:endCxn id="58" idx="0"/>
              </p:cNvCxnSpPr>
              <p:nvPr/>
            </p:nvCxnSpPr>
            <p:spPr>
              <a:xfrm>
                <a:off x="5959324" y="2509858"/>
                <a:ext cx="1639281" cy="1971438"/>
              </a:xfrm>
              <a:prstGeom prst="straightConnector1">
                <a:avLst/>
              </a:prstGeom>
              <a:ln w="38100">
                <a:solidFill>
                  <a:srgbClr val="FF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矢印コネクタ 73">
                <a:extLst>
                  <a:ext uri="{FF2B5EF4-FFF2-40B4-BE49-F238E27FC236}">
                    <a16:creationId xmlns:a16="http://schemas.microsoft.com/office/drawing/2014/main" id="{E255DE88-1DD2-481C-84A9-FB600A2FACB8}"/>
                  </a:ext>
                </a:extLst>
              </p:cNvPr>
              <p:cNvCxnSpPr>
                <a:cxnSpLocks/>
                <a:endCxn id="61" idx="0"/>
              </p:cNvCxnSpPr>
              <p:nvPr/>
            </p:nvCxnSpPr>
            <p:spPr>
              <a:xfrm>
                <a:off x="5951941" y="2509858"/>
                <a:ext cx="3933630" cy="1971438"/>
              </a:xfrm>
              <a:prstGeom prst="straightConnector1">
                <a:avLst/>
              </a:prstGeom>
              <a:ln w="38100">
                <a:solidFill>
                  <a:srgbClr val="FF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B37323EF-CC7A-4DA7-A567-02C9A13C707B}"/>
              </a:ext>
            </a:extLst>
          </p:cNvPr>
          <p:cNvSpPr/>
          <p:nvPr/>
        </p:nvSpPr>
        <p:spPr>
          <a:xfrm>
            <a:off x="-62985" y="3540876"/>
            <a:ext cx="2787674" cy="650603"/>
          </a:xfrm>
          <a:prstGeom prst="roundRect">
            <a:avLst/>
          </a:prstGeom>
          <a:noFill/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600" b="1" spc="-150" dirty="0">
                <a:solidFill>
                  <a:srgbClr val="00B05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フロントエンド</a:t>
            </a:r>
            <a:endParaRPr lang="ko-KR" altLang="en-US" sz="2600" b="1" kern="0" dirty="0">
              <a:solidFill>
                <a:srgbClr val="00B050"/>
              </a:solidFill>
              <a:latin typeface="Yu Gothic UI" panose="020B0500000000000000" pitchFamily="50" charset="-128"/>
            </a:endParaRPr>
          </a:p>
        </p:txBody>
      </p:sp>
      <p:sp>
        <p:nvSpPr>
          <p:cNvPr id="76" name="四角形: 角を丸くする 75">
            <a:extLst>
              <a:ext uri="{FF2B5EF4-FFF2-40B4-BE49-F238E27FC236}">
                <a16:creationId xmlns:a16="http://schemas.microsoft.com/office/drawing/2014/main" id="{C5CB8E51-EB8A-4E68-BA90-89AE051FC7E3}"/>
              </a:ext>
            </a:extLst>
          </p:cNvPr>
          <p:cNvSpPr/>
          <p:nvPr/>
        </p:nvSpPr>
        <p:spPr>
          <a:xfrm>
            <a:off x="1386928" y="1248867"/>
            <a:ext cx="2787674" cy="650603"/>
          </a:xfrm>
          <a:prstGeom prst="roundRect">
            <a:avLst/>
          </a:prstGeom>
          <a:noFill/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600" b="1" kern="0" spc="-150" dirty="0">
                <a:solidFill>
                  <a:srgbClr val="0070C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バックエンド</a:t>
            </a:r>
            <a:endParaRPr lang="ko-KR" altLang="en-US" sz="2600" b="1" kern="0" dirty="0">
              <a:solidFill>
                <a:srgbClr val="0070C0"/>
              </a:solidFill>
              <a:latin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042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75" grpId="0"/>
      <p:bldP spid="7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ea typeface="Yu Gothic" panose="020B0400000000000000" pitchFamily="34" charset="-128"/>
              </a:rPr>
              <a:t>2.Vue</a:t>
            </a:r>
            <a:r>
              <a:rPr lang="ja-JP" altLang="en-US" sz="2800" dirty="0">
                <a:ea typeface="Yu Gothic" panose="020B0400000000000000" pitchFamily="34" charset="-128"/>
              </a:rPr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>
                <a:ea typeface="Yu Gothic" panose="020B0400000000000000" pitchFamily="34" charset="-128"/>
              </a:rPr>
              <a:t>Chapter2</a:t>
            </a:r>
          </a:p>
          <a:p>
            <a:r>
              <a:rPr lang="en-US" altLang="ja-JP" dirty="0">
                <a:ea typeface="Yu Gothic" panose="020B0400000000000000" pitchFamily="34" charset="-128"/>
              </a:rPr>
              <a:t>【</a:t>
            </a:r>
            <a:r>
              <a:rPr lang="ja-JP" altLang="en-US" dirty="0">
                <a:ea typeface="Yu Gothic" panose="020B0400000000000000" pitchFamily="34" charset="-128"/>
              </a:rPr>
              <a:t>リストレンダリング</a:t>
            </a:r>
            <a:r>
              <a:rPr lang="en-US" altLang="ja-JP" dirty="0">
                <a:ea typeface="Yu Gothic" panose="020B0400000000000000" pitchFamily="34" charset="-128"/>
              </a:rPr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AB7F73-1492-4940-9593-3E67F6D83449}"/>
              </a:ext>
            </a:extLst>
          </p:cNvPr>
          <p:cNvSpPr txBox="1"/>
          <p:nvPr/>
        </p:nvSpPr>
        <p:spPr>
          <a:xfrm>
            <a:off x="3219262" y="165268"/>
            <a:ext cx="229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35495E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V-for</a:t>
            </a:r>
            <a:r>
              <a:rPr lang="ja-JP" altLang="en-US" b="1" dirty="0">
                <a:solidFill>
                  <a:srgbClr val="35495E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の使い方④</a:t>
            </a:r>
            <a:endParaRPr lang="ko-KR" altLang="en-US" b="1" dirty="0">
              <a:solidFill>
                <a:srgbClr val="35495E"/>
              </a:solidFill>
              <a:latin typeface="Yu Gothic Light" panose="020B03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1CE20C-55C0-4CB1-BD70-A57D4E238C69}"/>
              </a:ext>
            </a:extLst>
          </p:cNvPr>
          <p:cNvGrpSpPr/>
          <p:nvPr/>
        </p:nvGrpSpPr>
        <p:grpSpPr>
          <a:xfrm>
            <a:off x="3870762" y="891988"/>
            <a:ext cx="7355086" cy="890057"/>
            <a:chOff x="3561080" y="1213241"/>
            <a:chExt cx="5479435" cy="8900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95826D-1050-46BD-9F2E-26DBC75406BB}"/>
                </a:ext>
              </a:extLst>
            </p:cNvPr>
            <p:cNvSpPr txBox="1"/>
            <p:nvPr/>
          </p:nvSpPr>
          <p:spPr>
            <a:xfrm>
              <a:off x="3561080" y="1272301"/>
              <a:ext cx="5461000" cy="830997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div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v-for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="(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value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name, index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) 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object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 :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key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="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name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{{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index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}}. {{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name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}}: {{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value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}}</a:t>
              </a:r>
            </a:p>
            <a:p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div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110709-1F27-4CCA-9608-4C315F631A87}"/>
                </a:ext>
              </a:extLst>
            </p:cNvPr>
            <p:cNvSpPr txBox="1"/>
            <p:nvPr/>
          </p:nvSpPr>
          <p:spPr>
            <a:xfrm>
              <a:off x="7935615" y="1213241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HTML</a:t>
              </a:r>
              <a:endParaRPr lang="ko-KR" altLang="en-US" sz="1600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35525-C029-48C6-8E8A-2C77F520A533}"/>
              </a:ext>
            </a:extLst>
          </p:cNvPr>
          <p:cNvGrpSpPr/>
          <p:nvPr/>
        </p:nvGrpSpPr>
        <p:grpSpPr>
          <a:xfrm>
            <a:off x="3870759" y="1944493"/>
            <a:ext cx="7355085" cy="3293209"/>
            <a:chOff x="3114039" y="2091037"/>
            <a:chExt cx="5461000" cy="32932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1DECBA-FCB6-44D2-A63E-E7A473D09CBA}"/>
                </a:ext>
              </a:extLst>
            </p:cNvPr>
            <p:cNvSpPr txBox="1"/>
            <p:nvPr/>
          </p:nvSpPr>
          <p:spPr>
            <a:xfrm>
              <a:off x="3114039" y="2091037"/>
              <a:ext cx="5461000" cy="3293209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export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default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name: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"App"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components: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data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()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return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object: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title: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"How to do lists in Vue"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author: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"Jane Doe"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publishedAt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"2016-04-10"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};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};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D0C768-C51E-4624-A4B5-BD2FEA1F0F95}"/>
                </a:ext>
              </a:extLst>
            </p:cNvPr>
            <p:cNvSpPr txBox="1"/>
            <p:nvPr/>
          </p:nvSpPr>
          <p:spPr>
            <a:xfrm>
              <a:off x="7451768" y="2111947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JS</a:t>
              </a:r>
              <a:endParaRPr lang="ko-KR" altLang="en-US" sz="1600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91DE8B8-93B6-4A0E-BD2C-D655515495E1}"/>
              </a:ext>
            </a:extLst>
          </p:cNvPr>
          <p:cNvGrpSpPr/>
          <p:nvPr/>
        </p:nvGrpSpPr>
        <p:grpSpPr>
          <a:xfrm>
            <a:off x="3870759" y="5546962"/>
            <a:ext cx="7355085" cy="863960"/>
            <a:chOff x="3543376" y="4298890"/>
            <a:chExt cx="5461000" cy="6654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476B2A-75EE-4D26-BBB6-961D81EC9178}"/>
                </a:ext>
              </a:extLst>
            </p:cNvPr>
            <p:cNvSpPr txBox="1"/>
            <p:nvPr/>
          </p:nvSpPr>
          <p:spPr>
            <a:xfrm>
              <a:off x="3543376" y="4324279"/>
              <a:ext cx="5461000" cy="640041"/>
            </a:xfrm>
            <a:prstGeom prst="rect">
              <a:avLst/>
            </a:prstGeom>
            <a:solidFill>
              <a:srgbClr val="FBFFFB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600" b="0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0.title: How to do lists in Vue</a:t>
              </a:r>
            </a:p>
            <a:p>
              <a:pPr algn="l"/>
              <a:r>
                <a:rPr lang="en-US" altLang="ko-KR" sz="1600" b="0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1.author: Jane Doe</a:t>
              </a:r>
            </a:p>
            <a:p>
              <a:pPr algn="l"/>
              <a:r>
                <a:rPr lang="en-US" altLang="ko-KR" sz="1600" b="0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2.publishedAt: 2016-04-10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2FF001-43B8-4D38-A901-0AB458156A15}"/>
                </a:ext>
              </a:extLst>
            </p:cNvPr>
            <p:cNvSpPr txBox="1"/>
            <p:nvPr/>
          </p:nvSpPr>
          <p:spPr>
            <a:xfrm>
              <a:off x="7896860" y="4298890"/>
              <a:ext cx="1104900" cy="2844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ja-JP" altLang="en-US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結果</a:t>
              </a:r>
              <a:endParaRPr lang="ko-KR" altLang="en-US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233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>
            <a:extLst>
              <a:ext uri="{FF2B5EF4-FFF2-40B4-BE49-F238E27FC236}">
                <a16:creationId xmlns:a16="http://schemas.microsoft.com/office/drawing/2014/main" id="{95A7308E-655A-437C-8551-5F0E6AB3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en-US" altLang="ko-KR" sz="1100" dirty="0">
                <a:solidFill>
                  <a:srgbClr val="FBFFFB"/>
                </a:solidFill>
                <a:ea typeface="Yu Gothic" panose="020B0400000000000000" pitchFamily="34" charset="-128"/>
              </a:rPr>
              <a:t>VUE</a:t>
            </a:r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基本構文　</a:t>
            </a:r>
            <a:r>
              <a:rPr lang="en-US" altLang="ja-JP" sz="1100" dirty="0">
                <a:solidFill>
                  <a:srgbClr val="FBFFFB"/>
                </a:solidFill>
                <a:ea typeface="Yu Gothic" panose="020B0400000000000000" pitchFamily="34" charset="-128"/>
              </a:rPr>
              <a:t>Chapter2. </a:t>
            </a:r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リストレンダリング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DA63EA-62D0-4937-B70F-6DF978D76E1E}"/>
              </a:ext>
            </a:extLst>
          </p:cNvPr>
          <p:cNvSpPr txBox="1"/>
          <p:nvPr/>
        </p:nvSpPr>
        <p:spPr>
          <a:xfrm>
            <a:off x="427038" y="6000105"/>
            <a:ext cx="508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・サンプルコード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: 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hlinkClick r:id="rId2"/>
              </a:rPr>
              <a:t>https://github.com/github-Ahn/PSSMiniPrj</a:t>
            </a: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　</a:t>
            </a:r>
            <a:endParaRPr lang="en-US" altLang="ja-JP" sz="1200" dirty="0">
              <a:solidFill>
                <a:schemeClr val="accent1">
                  <a:lumMod val="50000"/>
                </a:schemeClr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・プロジェクト名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: sample_prj_chapter2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Yu Gothic Light" panose="020B03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9442F6-0A6F-4A00-B00C-AA02AB0B9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25" y="888801"/>
            <a:ext cx="8489950" cy="47755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810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9DC35-7B8A-4EF0-9A3E-782497D0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425" y="2119746"/>
            <a:ext cx="6723150" cy="2618509"/>
          </a:xfrm>
        </p:spPr>
        <p:txBody>
          <a:bodyPr/>
          <a:lstStyle/>
          <a:p>
            <a:r>
              <a:rPr lang="en-US" altLang="ko-KR" dirty="0">
                <a:ea typeface="Yu Gothic" panose="020B0400000000000000" pitchFamily="34" charset="-128"/>
              </a:rPr>
              <a:t>3. Vue</a:t>
            </a:r>
            <a:r>
              <a:rPr lang="ja-JP" altLang="en-US" dirty="0">
                <a:ea typeface="Yu Gothic" panose="020B0400000000000000" pitchFamily="34" charset="-128"/>
              </a:rPr>
              <a:t>基本構文</a:t>
            </a:r>
            <a:br>
              <a:rPr lang="en-US" altLang="ja-JP" dirty="0">
                <a:ea typeface="Yu Gothic" panose="020B0400000000000000" pitchFamily="34" charset="-128"/>
              </a:rPr>
            </a:br>
            <a:br>
              <a:rPr lang="en-US" altLang="ja-JP" dirty="0">
                <a:ea typeface="Yu Gothic" panose="020B0400000000000000" pitchFamily="34" charset="-128"/>
              </a:rPr>
            </a:br>
            <a:r>
              <a:rPr lang="en-US" altLang="ja-JP" dirty="0">
                <a:ea typeface="Yu Gothic" panose="020B0400000000000000" pitchFamily="34" charset="-128"/>
              </a:rPr>
              <a:t>chapter3</a:t>
            </a:r>
            <a:br>
              <a:rPr lang="en-US" altLang="ko-KR" dirty="0">
                <a:ea typeface="Yu Gothic" panose="020B0400000000000000" pitchFamily="34" charset="-128"/>
              </a:rPr>
            </a:br>
            <a:r>
              <a:rPr lang="en-US" altLang="ja-JP" dirty="0">
                <a:ea typeface="Yu Gothic" panose="020B0400000000000000" pitchFamily="34" charset="-128"/>
              </a:rPr>
              <a:t>【</a:t>
            </a:r>
            <a:r>
              <a:rPr lang="ja-JP" altLang="en-US" dirty="0">
                <a:ea typeface="Yu Gothic" panose="020B0400000000000000" pitchFamily="34" charset="-128"/>
              </a:rPr>
              <a:t>条件付きレンダリング</a:t>
            </a:r>
            <a:r>
              <a:rPr lang="en-US" altLang="ja-JP" dirty="0">
                <a:ea typeface="Yu Gothic" panose="020B0400000000000000" pitchFamily="34" charset="-128"/>
              </a:rPr>
              <a:t>】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6FCC73-69AE-495A-9BF4-8E02E5AEFF6E}"/>
              </a:ext>
            </a:extLst>
          </p:cNvPr>
          <p:cNvGrpSpPr/>
          <p:nvPr/>
        </p:nvGrpSpPr>
        <p:grpSpPr>
          <a:xfrm>
            <a:off x="358775" y="2627569"/>
            <a:ext cx="1863725" cy="3892381"/>
            <a:chOff x="358775" y="2627569"/>
            <a:chExt cx="1863725" cy="3892381"/>
          </a:xfrm>
        </p:grpSpPr>
        <p:pic>
          <p:nvPicPr>
            <p:cNvPr id="8" name="그래픽 7" descr="간판을 들고 있는 남자">
              <a:extLst>
                <a:ext uri="{FF2B5EF4-FFF2-40B4-BE49-F238E27FC236}">
                  <a16:creationId xmlns:a16="http://schemas.microsoft.com/office/drawing/2014/main" id="{3F7B5DC4-99F7-4A24-97A5-55F87AFA2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775" y="2627569"/>
              <a:ext cx="1863725" cy="3892381"/>
            </a:xfrm>
            <a:prstGeom prst="rect">
              <a:avLst/>
            </a:prstGeom>
          </p:spPr>
        </p:pic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B05A7666-8F1F-4A55-9EC0-2326DAA9BF8A}"/>
                </a:ext>
              </a:extLst>
            </p:cNvPr>
            <p:cNvSpPr txBox="1">
              <a:spLocks/>
            </p:cNvSpPr>
            <p:nvPr/>
          </p:nvSpPr>
          <p:spPr>
            <a:xfrm>
              <a:off x="617767" y="3835332"/>
              <a:ext cx="1345739" cy="533467"/>
            </a:xfrm>
            <a:prstGeom prst="rect">
              <a:avLst/>
            </a:prstGeom>
            <a:ln w="3175">
              <a:solidFill>
                <a:schemeClr val="bg1">
                  <a:lumMod val="85000"/>
                  <a:alpha val="5000"/>
                </a:schemeClr>
              </a:solidFill>
            </a:ln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4000" b="1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C477F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ja-JP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*</a:t>
              </a:r>
              <a:r>
                <a:rPr lang="ja-JP" altLang="en-US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キーワード</a:t>
              </a:r>
              <a:endParaRPr lang="en-US" altLang="ja-JP" sz="12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v-If / v-show</a:t>
              </a:r>
              <a:endParaRPr lang="ko-KR" altLang="en-US" sz="1200" dirty="0">
                <a:latin typeface="Yu Gothic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7561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92A8B2E0-C360-4DE0-AA44-3C16D980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60" y="50048"/>
            <a:ext cx="3920874" cy="6625823"/>
          </a:xfrm>
          <a:prstGeom prst="rect">
            <a:avLst/>
          </a:prstGeom>
        </p:spPr>
      </p:pic>
      <p:sp>
        <p:nvSpPr>
          <p:cNvPr id="45" name="말풍선: 사각형 44">
            <a:extLst>
              <a:ext uri="{FF2B5EF4-FFF2-40B4-BE49-F238E27FC236}">
                <a16:creationId xmlns:a16="http://schemas.microsoft.com/office/drawing/2014/main" id="{03E6FD4F-DF62-4E3E-B8C1-A859A6EF532E}"/>
              </a:ext>
            </a:extLst>
          </p:cNvPr>
          <p:cNvSpPr/>
          <p:nvPr/>
        </p:nvSpPr>
        <p:spPr>
          <a:xfrm>
            <a:off x="7900649" y="541747"/>
            <a:ext cx="3920874" cy="5209453"/>
          </a:xfrm>
          <a:prstGeom prst="wedgeRectCallout">
            <a:avLst>
              <a:gd name="adj1" fmla="val -91315"/>
              <a:gd name="adj2" fmla="val 574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u Gothic Light" panose="020B0300000000000000" pitchFamily="34" charset="-128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E59E7CF-4D39-4FA3-8F46-784E17B65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9" t="7346" r="28163" b="7320"/>
          <a:stretch/>
        </p:blipFill>
        <p:spPr bwMode="auto">
          <a:xfrm>
            <a:off x="8059486" y="670774"/>
            <a:ext cx="3603200" cy="495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ea typeface="Yu Gothic" panose="020B0400000000000000" pitchFamily="34" charset="-128"/>
              </a:rPr>
              <a:t>2.Vue</a:t>
            </a:r>
            <a:r>
              <a:rPr lang="ja-JP" altLang="en-US" sz="2800" dirty="0">
                <a:ea typeface="Yu Gothic" panose="020B0400000000000000" pitchFamily="34" charset="-128"/>
              </a:rPr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>
                <a:ea typeface="Yu Gothic" panose="020B0400000000000000" pitchFamily="34" charset="-128"/>
              </a:rPr>
              <a:t>Chapter3</a:t>
            </a:r>
          </a:p>
          <a:p>
            <a:r>
              <a:rPr lang="en-US" altLang="ja-JP" dirty="0">
                <a:ea typeface="Yu Gothic" panose="020B0400000000000000" pitchFamily="34" charset="-128"/>
              </a:rPr>
              <a:t>【</a:t>
            </a:r>
            <a:r>
              <a:rPr lang="ja-JP" altLang="en-US" dirty="0">
                <a:ea typeface="Yu Gothic" panose="020B0400000000000000" pitchFamily="34" charset="-128"/>
              </a:rPr>
              <a:t>条件付きレンダリング</a:t>
            </a:r>
            <a:r>
              <a:rPr lang="en-US" altLang="ja-JP" dirty="0">
                <a:ea typeface="Yu Gothic" panose="020B0400000000000000" pitchFamily="34" charset="-128"/>
              </a:rPr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46770BE-840B-40DE-BE0B-5D66A5B14617}"/>
              </a:ext>
            </a:extLst>
          </p:cNvPr>
          <p:cNvGrpSpPr/>
          <p:nvPr/>
        </p:nvGrpSpPr>
        <p:grpSpPr>
          <a:xfrm>
            <a:off x="2846704" y="3921302"/>
            <a:ext cx="3381375" cy="2985274"/>
            <a:chOff x="2846704" y="3921302"/>
            <a:chExt cx="3381375" cy="298527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817EF0D-2F24-4B09-97CC-E65C69E91819}"/>
                </a:ext>
              </a:extLst>
            </p:cNvPr>
            <p:cNvGrpSpPr/>
            <p:nvPr/>
          </p:nvGrpSpPr>
          <p:grpSpPr>
            <a:xfrm>
              <a:off x="2846704" y="4985588"/>
              <a:ext cx="1276350" cy="1920988"/>
              <a:chOff x="2846704" y="4985588"/>
              <a:chExt cx="1276350" cy="1920988"/>
            </a:xfrm>
          </p:grpSpPr>
          <p:pic>
            <p:nvPicPr>
              <p:cNvPr id="26" name="그래픽 25" descr="휴대폰을 들고 있는 소년">
                <a:extLst>
                  <a:ext uri="{FF2B5EF4-FFF2-40B4-BE49-F238E27FC236}">
                    <a16:creationId xmlns:a16="http://schemas.microsoft.com/office/drawing/2014/main" id="{B5D27FFB-50B2-432D-9E3C-1A04712DF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46704" y="5677851"/>
                <a:ext cx="1276350" cy="1228725"/>
              </a:xfrm>
              <a:prstGeom prst="rect">
                <a:avLst/>
              </a:prstGeom>
            </p:spPr>
          </p:pic>
          <p:pic>
            <p:nvPicPr>
              <p:cNvPr id="28" name="그래픽 27" descr="긴 머리를 가진 여자">
                <a:extLst>
                  <a:ext uri="{FF2B5EF4-FFF2-40B4-BE49-F238E27FC236}">
                    <a16:creationId xmlns:a16="http://schemas.microsoft.com/office/drawing/2014/main" id="{7F187599-1BA4-4DF2-9818-233780227A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21010" y="4985588"/>
                <a:ext cx="942975" cy="1047750"/>
              </a:xfrm>
              <a:prstGeom prst="rect">
                <a:avLst/>
              </a:prstGeom>
            </p:spPr>
          </p:pic>
          <p:pic>
            <p:nvPicPr>
              <p:cNvPr id="18" name="그래픽 17" descr="눈을 굴리고 있는 얼굴">
                <a:extLst>
                  <a:ext uri="{FF2B5EF4-FFF2-40B4-BE49-F238E27FC236}">
                    <a16:creationId xmlns:a16="http://schemas.microsoft.com/office/drawing/2014/main" id="{BBD8D6AC-DD6A-4FF2-80D1-09C39230D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64559" y="5341302"/>
                <a:ext cx="304800" cy="314325"/>
              </a:xfrm>
              <a:prstGeom prst="rect">
                <a:avLst/>
              </a:prstGeom>
            </p:spPr>
          </p:pic>
        </p:grpSp>
        <p:pic>
          <p:nvPicPr>
            <p:cNvPr id="23" name="그래픽 22" descr="길쭉한 말풍선">
              <a:extLst>
                <a:ext uri="{FF2B5EF4-FFF2-40B4-BE49-F238E27FC236}">
                  <a16:creationId xmlns:a16="http://schemas.microsoft.com/office/drawing/2014/main" id="{71C4C03E-BF27-4EF9-9D60-A46587790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05160" y="3921302"/>
              <a:ext cx="2722919" cy="146697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2A7512-33F9-47FC-8D10-4AC481D60442}"/>
                </a:ext>
              </a:extLst>
            </p:cNvPr>
            <p:cNvSpPr txBox="1"/>
            <p:nvPr/>
          </p:nvSpPr>
          <p:spPr>
            <a:xfrm>
              <a:off x="3769359" y="4331335"/>
              <a:ext cx="2458720" cy="340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ja-JP" altLang="en-US" sz="12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友達以外は共有したくない。 。</a:t>
              </a:r>
              <a:endParaRPr lang="ko-KR" altLang="en-US" sz="1200" dirty="0">
                <a:latin typeface="Yu Gothic Light" panose="020B0300000000000000" pitchFamily="34" charset="-128"/>
              </a:endParaRPr>
            </a:p>
          </p:txBody>
        </p:sp>
      </p:grpSp>
      <p:pic>
        <p:nvPicPr>
          <p:cNvPr id="44" name="그래픽 43" descr="사진 찍는 여자">
            <a:extLst>
              <a:ext uri="{FF2B5EF4-FFF2-40B4-BE49-F238E27FC236}">
                <a16:creationId xmlns:a16="http://schemas.microsoft.com/office/drawing/2014/main" id="{C42A9926-1B0E-49A5-8209-A0DEC433AD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30375" y="1683027"/>
            <a:ext cx="2014932" cy="258872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B6EB8DA0-29B5-4670-B124-66CAF5F03FC6}"/>
              </a:ext>
            </a:extLst>
          </p:cNvPr>
          <p:cNvGrpSpPr/>
          <p:nvPr/>
        </p:nvGrpSpPr>
        <p:grpSpPr>
          <a:xfrm>
            <a:off x="8890439" y="3637280"/>
            <a:ext cx="3301561" cy="3313766"/>
            <a:chOff x="8890439" y="3637280"/>
            <a:chExt cx="3301561" cy="3313766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B6DFE11-4643-47D5-8FC3-1264582688EA}"/>
                </a:ext>
              </a:extLst>
            </p:cNvPr>
            <p:cNvGrpSpPr/>
            <p:nvPr/>
          </p:nvGrpSpPr>
          <p:grpSpPr>
            <a:xfrm flipH="1">
              <a:off x="10639425" y="5147666"/>
              <a:ext cx="1552575" cy="1803380"/>
              <a:chOff x="3162657" y="1862500"/>
              <a:chExt cx="1552575" cy="1803380"/>
            </a:xfrm>
          </p:grpSpPr>
          <p:pic>
            <p:nvPicPr>
              <p:cNvPr id="54" name="그래픽 53" descr="앞을 가리키는 여자">
                <a:extLst>
                  <a:ext uri="{FF2B5EF4-FFF2-40B4-BE49-F238E27FC236}">
                    <a16:creationId xmlns:a16="http://schemas.microsoft.com/office/drawing/2014/main" id="{4152C31D-C792-4E77-99D7-A4CCD4310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162657" y="2399055"/>
                <a:ext cx="1552575" cy="1266825"/>
              </a:xfrm>
              <a:prstGeom prst="rect">
                <a:avLst/>
              </a:prstGeom>
            </p:spPr>
          </p:pic>
          <p:pic>
            <p:nvPicPr>
              <p:cNvPr id="55" name="그래픽 54" descr="머리를 묶은 여자">
                <a:extLst>
                  <a:ext uri="{FF2B5EF4-FFF2-40B4-BE49-F238E27FC236}">
                    <a16:creationId xmlns:a16="http://schemas.microsoft.com/office/drawing/2014/main" id="{2C54E96D-3588-4E5A-A289-E0CBDD3AB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392590" y="1862500"/>
                <a:ext cx="762000" cy="752475"/>
              </a:xfrm>
              <a:prstGeom prst="rect">
                <a:avLst/>
              </a:prstGeom>
            </p:spPr>
          </p:pic>
          <p:pic>
            <p:nvPicPr>
              <p:cNvPr id="56" name="그래픽 55" descr="웃는 여자">
                <a:extLst>
                  <a:ext uri="{FF2B5EF4-FFF2-40B4-BE49-F238E27FC236}">
                    <a16:creationId xmlns:a16="http://schemas.microsoft.com/office/drawing/2014/main" id="{3EE6C026-257D-4E12-A566-4A6143F9F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791265" y="2160283"/>
                <a:ext cx="304800" cy="333375"/>
              </a:xfrm>
              <a:prstGeom prst="rect">
                <a:avLst/>
              </a:prstGeom>
            </p:spPr>
          </p:pic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213AAE33-0E58-438E-86A8-65D8D82BA72D}"/>
                </a:ext>
              </a:extLst>
            </p:cNvPr>
            <p:cNvGrpSpPr/>
            <p:nvPr/>
          </p:nvGrpSpPr>
          <p:grpSpPr>
            <a:xfrm>
              <a:off x="8890439" y="3637280"/>
              <a:ext cx="3001355" cy="1616987"/>
              <a:chOff x="8890439" y="3637280"/>
              <a:chExt cx="3001355" cy="1616987"/>
            </a:xfrm>
          </p:grpSpPr>
          <p:pic>
            <p:nvPicPr>
              <p:cNvPr id="52" name="그래픽 51" descr="길쭉한 말풍선">
                <a:extLst>
                  <a:ext uri="{FF2B5EF4-FFF2-40B4-BE49-F238E27FC236}">
                    <a16:creationId xmlns:a16="http://schemas.microsoft.com/office/drawing/2014/main" id="{730E2CD8-6C6F-473A-97DE-0EE28DB30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H="1">
                <a:off x="8890439" y="3637280"/>
                <a:ext cx="3001355" cy="1616987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358CB7-CA72-477E-B0C5-B9A831C99001}"/>
                  </a:ext>
                </a:extLst>
              </p:cNvPr>
              <p:cNvSpPr txBox="1"/>
              <p:nvPr/>
            </p:nvSpPr>
            <p:spPr>
              <a:xfrm>
                <a:off x="9186545" y="3983785"/>
                <a:ext cx="2552002" cy="617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条件によって見せるかどうかを</a:t>
                </a:r>
                <a:endParaRPr lang="en-US" altLang="ja-JP" sz="1200" dirty="0"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決めればいいんじゃない？</a:t>
                </a:r>
                <a:endParaRPr lang="ko-KR" altLang="en-US" sz="1200" dirty="0">
                  <a:latin typeface="Yu Gothic Light" panose="020B0300000000000000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989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ea typeface="Yu Gothic" panose="020B0400000000000000" pitchFamily="34" charset="-128"/>
              </a:rPr>
              <a:t>2.Vue</a:t>
            </a:r>
            <a:r>
              <a:rPr lang="ja-JP" altLang="en-US" sz="2800" dirty="0">
                <a:ea typeface="Yu Gothic" panose="020B0400000000000000" pitchFamily="34" charset="-128"/>
              </a:rPr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>
                <a:ea typeface="Yu Gothic" panose="020B0400000000000000" pitchFamily="34" charset="-128"/>
              </a:rPr>
              <a:t>Chapter3</a:t>
            </a:r>
          </a:p>
          <a:p>
            <a:r>
              <a:rPr lang="en-US" altLang="ja-JP" dirty="0">
                <a:ea typeface="Yu Gothic" panose="020B0400000000000000" pitchFamily="34" charset="-128"/>
              </a:rPr>
              <a:t>【</a:t>
            </a:r>
            <a:r>
              <a:rPr lang="ja-JP" altLang="en-US" dirty="0">
                <a:ea typeface="Yu Gothic" panose="020B0400000000000000" pitchFamily="34" charset="-128"/>
              </a:rPr>
              <a:t>条件付きレンダリング</a:t>
            </a:r>
            <a:r>
              <a:rPr lang="en-US" altLang="ja-JP" dirty="0">
                <a:ea typeface="Yu Gothic" panose="020B0400000000000000" pitchFamily="34" charset="-128"/>
              </a:rPr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8997028-334C-4517-9084-DF0479421A87}"/>
              </a:ext>
            </a:extLst>
          </p:cNvPr>
          <p:cNvGrpSpPr/>
          <p:nvPr/>
        </p:nvGrpSpPr>
        <p:grpSpPr>
          <a:xfrm>
            <a:off x="3870762" y="485588"/>
            <a:ext cx="7355086" cy="1382499"/>
            <a:chOff x="3561080" y="1213241"/>
            <a:chExt cx="5479435" cy="13824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ACD771-3536-4FE9-91A3-038833B00EC6}"/>
                </a:ext>
              </a:extLst>
            </p:cNvPr>
            <p:cNvSpPr txBox="1"/>
            <p:nvPr/>
          </p:nvSpPr>
          <p:spPr>
            <a:xfrm>
              <a:off x="3561080" y="1272301"/>
              <a:ext cx="5461000" cy="1323439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div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div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v-if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=“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type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===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‘A’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”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r>
                <a:rPr lang="ja-JP" altLang="en-US" sz="1600" dirty="0">
                  <a:solidFill>
                    <a:schemeClr val="bg1"/>
                  </a:solidFill>
                  <a:latin typeface="Consolas" panose="020B0609020204030204" pitchFamily="49" charset="0"/>
                  <a:ea typeface="Yu Gothic Light" panose="020B0300000000000000" pitchFamily="34" charset="-128"/>
                </a:rPr>
                <a:t>男の子</a:t>
              </a:r>
              <a:r>
                <a:rPr lang="ja-JP" altLang="en-US" sz="16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です。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div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div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v-else-if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=“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type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===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‘B‘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“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r>
                <a:rPr lang="ja-JP" altLang="en-US" sz="16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女の子です。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div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div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v-else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r>
                <a:rPr lang="ja-JP" altLang="en-US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ja-JP" altLang="en-US" sz="16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男でも女でもありません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div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div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5C40D1-2FA0-4BAC-8673-E46BAE1DF6E6}"/>
                </a:ext>
              </a:extLst>
            </p:cNvPr>
            <p:cNvSpPr txBox="1"/>
            <p:nvPr/>
          </p:nvSpPr>
          <p:spPr>
            <a:xfrm>
              <a:off x="7935615" y="1213241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HTML</a:t>
              </a:r>
              <a:endParaRPr lang="ko-KR" altLang="en-US" sz="1600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0C18322-7BBF-4C47-A798-D8DFBBE6DE59}"/>
              </a:ext>
            </a:extLst>
          </p:cNvPr>
          <p:cNvGrpSpPr/>
          <p:nvPr/>
        </p:nvGrpSpPr>
        <p:grpSpPr>
          <a:xfrm>
            <a:off x="3846018" y="2195040"/>
            <a:ext cx="7355085" cy="2308324"/>
            <a:chOff x="3114039" y="2091037"/>
            <a:chExt cx="5461000" cy="23083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FD986A-222B-4C79-BAAF-F9684473EA6A}"/>
                </a:ext>
              </a:extLst>
            </p:cNvPr>
            <p:cNvSpPr txBox="1"/>
            <p:nvPr/>
          </p:nvSpPr>
          <p:spPr>
            <a:xfrm>
              <a:off x="3114039" y="2091037"/>
              <a:ext cx="5461000" cy="2308324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export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default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name: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"App"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components: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data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()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return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type: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"A"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};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};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99888E-A3AB-45EC-8B48-F05A6B6573C9}"/>
                </a:ext>
              </a:extLst>
            </p:cNvPr>
            <p:cNvSpPr txBox="1"/>
            <p:nvPr/>
          </p:nvSpPr>
          <p:spPr>
            <a:xfrm>
              <a:off x="7451768" y="2111947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JS</a:t>
              </a:r>
              <a:endParaRPr lang="ko-KR" altLang="en-US" sz="1600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FF4A106-6331-41B3-9FA3-990717A4C861}"/>
              </a:ext>
            </a:extLst>
          </p:cNvPr>
          <p:cNvGrpSpPr/>
          <p:nvPr/>
        </p:nvGrpSpPr>
        <p:grpSpPr>
          <a:xfrm>
            <a:off x="3846017" y="4905195"/>
            <a:ext cx="7376307" cy="1429686"/>
            <a:chOff x="3525003" y="4319790"/>
            <a:chExt cx="5476757" cy="3989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3F89A54-05B5-4666-BB0F-DF9C1510AEB6}"/>
                </a:ext>
              </a:extLst>
            </p:cNvPr>
            <p:cNvSpPr txBox="1"/>
            <p:nvPr/>
          </p:nvSpPr>
          <p:spPr>
            <a:xfrm>
              <a:off x="3525003" y="4319790"/>
              <a:ext cx="5461000" cy="398983"/>
            </a:xfrm>
            <a:prstGeom prst="rect">
              <a:avLst/>
            </a:prstGeom>
            <a:solidFill>
              <a:srgbClr val="FBFFFB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en-US" altLang="ja-JP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ja-JP" altLang="en-US" sz="1600" b="0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男の子です。</a:t>
              </a:r>
              <a:endParaRPr lang="en-US" altLang="ja-JP" sz="16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  <a:p>
              <a:pPr algn="l">
                <a:lnSpc>
                  <a:spcPct val="300000"/>
                </a:lnSpc>
              </a:pPr>
              <a:endParaRPr lang="en-US" altLang="ja-JP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7B0558E-AA69-4569-B715-7861F049B2F5}"/>
                </a:ext>
              </a:extLst>
            </p:cNvPr>
            <p:cNvSpPr txBox="1"/>
            <p:nvPr/>
          </p:nvSpPr>
          <p:spPr>
            <a:xfrm>
              <a:off x="7896860" y="4324405"/>
              <a:ext cx="1104900" cy="1030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ja-JP" altLang="en-US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結果</a:t>
              </a:r>
              <a:endParaRPr lang="ko-KR" altLang="en-US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203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ea typeface="Yu Gothic" panose="020B0400000000000000" pitchFamily="34" charset="-128"/>
              </a:rPr>
              <a:t>2.Vue</a:t>
            </a:r>
            <a:r>
              <a:rPr lang="ja-JP" altLang="en-US" sz="2800" dirty="0">
                <a:ea typeface="Yu Gothic" panose="020B0400000000000000" pitchFamily="34" charset="-128"/>
              </a:rPr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>
                <a:ea typeface="Yu Gothic" panose="020B0400000000000000" pitchFamily="34" charset="-128"/>
              </a:rPr>
              <a:t>Chapter3</a:t>
            </a:r>
          </a:p>
          <a:p>
            <a:r>
              <a:rPr lang="en-US" altLang="ja-JP" dirty="0">
                <a:ea typeface="Yu Gothic" panose="020B0400000000000000" pitchFamily="34" charset="-128"/>
              </a:rPr>
              <a:t>【</a:t>
            </a:r>
            <a:r>
              <a:rPr lang="ja-JP" altLang="en-US" dirty="0">
                <a:ea typeface="Yu Gothic" panose="020B0400000000000000" pitchFamily="34" charset="-128"/>
              </a:rPr>
              <a:t>条件付きレンダリング</a:t>
            </a:r>
            <a:r>
              <a:rPr lang="en-US" altLang="ja-JP" dirty="0">
                <a:ea typeface="Yu Gothic" panose="020B0400000000000000" pitchFamily="34" charset="-128"/>
              </a:rPr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8997028-334C-4517-9084-DF0479421A87}"/>
              </a:ext>
            </a:extLst>
          </p:cNvPr>
          <p:cNvGrpSpPr/>
          <p:nvPr/>
        </p:nvGrpSpPr>
        <p:grpSpPr>
          <a:xfrm>
            <a:off x="3867239" y="859460"/>
            <a:ext cx="7334766" cy="1081782"/>
            <a:chOff x="3561080" y="1270863"/>
            <a:chExt cx="5464297" cy="3408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ACD771-3536-4FE9-91A3-038833B00EC6}"/>
                </a:ext>
              </a:extLst>
            </p:cNvPr>
            <p:cNvSpPr txBox="1"/>
            <p:nvPr/>
          </p:nvSpPr>
          <p:spPr>
            <a:xfrm>
              <a:off x="3561080" y="1272301"/>
              <a:ext cx="5461000" cy="339413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endParaRPr lang="en-US" altLang="ko-KR" sz="1600" dirty="0">
                <a:solidFill>
                  <a:srgbClr val="D4D4D4"/>
                </a:solidFill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h1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v-show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=“</a:t>
              </a:r>
              <a:r>
                <a:rPr lang="en-US" altLang="ko-KR" sz="1600" dirty="0" err="1">
                  <a:solidFill>
                    <a:srgbClr val="9CDCFE"/>
                  </a:solidFill>
                  <a:latin typeface="Consolas" panose="020B0609020204030204" pitchFamily="49" charset="0"/>
                  <a:ea typeface="Yu Gothic Light" panose="020B0300000000000000" pitchFamily="34" charset="-128"/>
                </a:rPr>
                <a:t>isE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vening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”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こんばんは！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h1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</a:p>
            <a:p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5C40D1-2FA0-4BAC-8673-E46BAE1DF6E6}"/>
                </a:ext>
              </a:extLst>
            </p:cNvPr>
            <p:cNvSpPr txBox="1"/>
            <p:nvPr/>
          </p:nvSpPr>
          <p:spPr>
            <a:xfrm>
              <a:off x="8329733" y="1270863"/>
              <a:ext cx="695644" cy="106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HTML</a:t>
              </a:r>
              <a:endParaRPr lang="ko-KR" altLang="en-US" sz="1600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0C18322-7BBF-4C47-A798-D8DFBBE6DE59}"/>
              </a:ext>
            </a:extLst>
          </p:cNvPr>
          <p:cNvGrpSpPr/>
          <p:nvPr/>
        </p:nvGrpSpPr>
        <p:grpSpPr>
          <a:xfrm>
            <a:off x="3854866" y="2228567"/>
            <a:ext cx="7355085" cy="2308324"/>
            <a:chOff x="3114039" y="2091037"/>
            <a:chExt cx="5461000" cy="23083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FD986A-222B-4C79-BAAF-F9684473EA6A}"/>
                </a:ext>
              </a:extLst>
            </p:cNvPr>
            <p:cNvSpPr txBox="1"/>
            <p:nvPr/>
          </p:nvSpPr>
          <p:spPr>
            <a:xfrm>
              <a:off x="3114039" y="2091037"/>
              <a:ext cx="5461000" cy="2308324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export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default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name: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"App"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components: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data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()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return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</a:t>
              </a:r>
              <a:r>
                <a:rPr lang="en-US" altLang="ko-KR" sz="1600" dirty="0" err="1">
                  <a:solidFill>
                    <a:srgbClr val="9CDCFE"/>
                  </a:solidFill>
                  <a:latin typeface="Consolas" panose="020B0609020204030204" pitchFamily="49" charset="0"/>
                  <a:ea typeface="Yu Gothic Light" panose="020B0300000000000000" pitchFamily="34" charset="-128"/>
                </a:rPr>
                <a:t>isE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vening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dirty="0">
                  <a:solidFill>
                    <a:srgbClr val="CE9178"/>
                  </a:solidFill>
                  <a:latin typeface="Consolas" panose="020B0609020204030204" pitchFamily="49" charset="0"/>
                  <a:ea typeface="Yu Gothic Light" panose="020B0300000000000000" pitchFamily="34" charset="-128"/>
                </a:rPr>
                <a:t>true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};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};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99888E-A3AB-45EC-8B48-F05A6B6573C9}"/>
                </a:ext>
              </a:extLst>
            </p:cNvPr>
            <p:cNvSpPr txBox="1"/>
            <p:nvPr/>
          </p:nvSpPr>
          <p:spPr>
            <a:xfrm>
              <a:off x="7451768" y="2111947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JS</a:t>
              </a:r>
              <a:endParaRPr lang="ko-KR" altLang="en-US" sz="1600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FF4A106-6331-41B3-9FA3-990717A4C861}"/>
              </a:ext>
            </a:extLst>
          </p:cNvPr>
          <p:cNvGrpSpPr/>
          <p:nvPr/>
        </p:nvGrpSpPr>
        <p:grpSpPr>
          <a:xfrm>
            <a:off x="3846017" y="4905195"/>
            <a:ext cx="7376307" cy="1429686"/>
            <a:chOff x="3525003" y="4319790"/>
            <a:chExt cx="5476757" cy="3989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3F89A54-05B5-4666-BB0F-DF9C1510AEB6}"/>
                </a:ext>
              </a:extLst>
            </p:cNvPr>
            <p:cNvSpPr txBox="1"/>
            <p:nvPr/>
          </p:nvSpPr>
          <p:spPr>
            <a:xfrm>
              <a:off x="3525003" y="4319790"/>
              <a:ext cx="5461000" cy="398983"/>
            </a:xfrm>
            <a:prstGeom prst="rect">
              <a:avLst/>
            </a:prstGeom>
            <a:solidFill>
              <a:srgbClr val="FBFFFB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en-US" altLang="ja-JP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ja-JP" altLang="en-US" sz="1600" b="0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こんばんは！</a:t>
              </a:r>
              <a:endParaRPr lang="en-US" altLang="ja-JP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  <a:p>
              <a:pPr algn="l">
                <a:lnSpc>
                  <a:spcPct val="300000"/>
                </a:lnSpc>
              </a:pPr>
              <a:endParaRPr lang="en-US" altLang="ja-JP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7B0558E-AA69-4569-B715-7861F049B2F5}"/>
                </a:ext>
              </a:extLst>
            </p:cNvPr>
            <p:cNvSpPr txBox="1"/>
            <p:nvPr/>
          </p:nvSpPr>
          <p:spPr>
            <a:xfrm>
              <a:off x="7896860" y="4324405"/>
              <a:ext cx="1104900" cy="1030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ja-JP" altLang="en-US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結果</a:t>
              </a:r>
              <a:endParaRPr lang="ko-KR" altLang="en-US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7151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D2633AF-C250-4082-9926-6E08929C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054" y="601977"/>
            <a:ext cx="7684132" cy="5075874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ea typeface="Yu Gothic" panose="020B0400000000000000" pitchFamily="34" charset="-128"/>
              </a:rPr>
              <a:t>2.Vue</a:t>
            </a:r>
            <a:r>
              <a:rPr lang="ja-JP" altLang="en-US" sz="2800" dirty="0">
                <a:ea typeface="Yu Gothic" panose="020B0400000000000000" pitchFamily="34" charset="-128"/>
              </a:rPr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>
                <a:ea typeface="Yu Gothic" panose="020B0400000000000000" pitchFamily="34" charset="-128"/>
              </a:rPr>
              <a:t>Chapter3</a:t>
            </a:r>
          </a:p>
          <a:p>
            <a:r>
              <a:rPr lang="en-US" altLang="ja-JP" dirty="0">
                <a:ea typeface="Yu Gothic" panose="020B0400000000000000" pitchFamily="34" charset="-128"/>
              </a:rPr>
              <a:t>【</a:t>
            </a:r>
            <a:r>
              <a:rPr lang="ja-JP" altLang="en-US" dirty="0">
                <a:ea typeface="Yu Gothic" panose="020B0400000000000000" pitchFamily="34" charset="-128"/>
              </a:rPr>
              <a:t>条件付きレンダリング</a:t>
            </a:r>
            <a:r>
              <a:rPr lang="en-US" altLang="ja-JP" dirty="0">
                <a:ea typeface="Yu Gothic" panose="020B0400000000000000" pitchFamily="34" charset="-128"/>
              </a:rPr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362E130-7F88-4354-B697-28BC36C29E42}"/>
              </a:ext>
            </a:extLst>
          </p:cNvPr>
          <p:cNvGrpSpPr/>
          <p:nvPr/>
        </p:nvGrpSpPr>
        <p:grpSpPr>
          <a:xfrm>
            <a:off x="2846704" y="3647440"/>
            <a:ext cx="3889702" cy="3259136"/>
            <a:chOff x="2846704" y="3647440"/>
            <a:chExt cx="3889702" cy="32591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8626CB2-FA1D-4007-860C-8BF1E508BF55}"/>
                </a:ext>
              </a:extLst>
            </p:cNvPr>
            <p:cNvGrpSpPr/>
            <p:nvPr/>
          </p:nvGrpSpPr>
          <p:grpSpPr>
            <a:xfrm>
              <a:off x="3505160" y="3647440"/>
              <a:ext cx="3231246" cy="1740841"/>
              <a:chOff x="3505160" y="3647440"/>
              <a:chExt cx="3231246" cy="1740841"/>
            </a:xfrm>
          </p:grpSpPr>
          <p:pic>
            <p:nvPicPr>
              <p:cNvPr id="23" name="그래픽 22" descr="길쭉한 말풍선">
                <a:extLst>
                  <a:ext uri="{FF2B5EF4-FFF2-40B4-BE49-F238E27FC236}">
                    <a16:creationId xmlns:a16="http://schemas.microsoft.com/office/drawing/2014/main" id="{71C4C03E-BF27-4EF9-9D60-A46587790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05160" y="3647440"/>
                <a:ext cx="3231246" cy="1740841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2A7512-33F9-47FC-8D10-4AC481D60442}"/>
                  </a:ext>
                </a:extLst>
              </p:cNvPr>
              <p:cNvSpPr txBox="1"/>
              <p:nvPr/>
            </p:nvSpPr>
            <p:spPr>
              <a:xfrm>
                <a:off x="3901744" y="4032074"/>
                <a:ext cx="2834662" cy="617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V-if</a:t>
                </a:r>
                <a:r>
                  <a:rPr lang="ja-JP" altLang="en-US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は</a:t>
                </a:r>
                <a:r>
                  <a:rPr lang="en-US" altLang="ja-JP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Dom</a:t>
                </a:r>
                <a:r>
                  <a:rPr lang="ja-JP" altLang="en-US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にはレンダリングする</a:t>
                </a:r>
                <a:endParaRPr lang="en-US" altLang="ja-JP" sz="1200" dirty="0"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V-show</a:t>
                </a:r>
                <a:r>
                  <a:rPr lang="ja-JP" altLang="en-US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は</a:t>
                </a:r>
                <a:r>
                  <a:rPr lang="en-US" altLang="ja-JP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Dom</a:t>
                </a:r>
                <a:r>
                  <a:rPr lang="ja-JP" altLang="en-US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にレンダリングしない</a:t>
                </a:r>
                <a:endParaRPr lang="ko-KR" altLang="en-US" sz="1200" dirty="0">
                  <a:latin typeface="Yu Gothic Light" panose="020B0300000000000000" pitchFamily="34" charset="-128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B0AB369-9883-493D-ADAA-21EABFCDC283}"/>
                </a:ext>
              </a:extLst>
            </p:cNvPr>
            <p:cNvGrpSpPr/>
            <p:nvPr/>
          </p:nvGrpSpPr>
          <p:grpSpPr>
            <a:xfrm>
              <a:off x="2846704" y="4985588"/>
              <a:ext cx="1276350" cy="1920988"/>
              <a:chOff x="2846704" y="4985588"/>
              <a:chExt cx="1276350" cy="1920988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17EF0D-2F24-4B09-97CC-E65C69E91819}"/>
                  </a:ext>
                </a:extLst>
              </p:cNvPr>
              <p:cNvGrpSpPr/>
              <p:nvPr/>
            </p:nvGrpSpPr>
            <p:grpSpPr>
              <a:xfrm>
                <a:off x="2846704" y="4985588"/>
                <a:ext cx="1276350" cy="1920988"/>
                <a:chOff x="2846704" y="4985588"/>
                <a:chExt cx="1276350" cy="1920988"/>
              </a:xfrm>
            </p:grpSpPr>
            <p:pic>
              <p:nvPicPr>
                <p:cNvPr id="26" name="그래픽 25" descr="휴대폰을 들고 있는 소년">
                  <a:extLst>
                    <a:ext uri="{FF2B5EF4-FFF2-40B4-BE49-F238E27FC236}">
                      <a16:creationId xmlns:a16="http://schemas.microsoft.com/office/drawing/2014/main" id="{B5D27FFB-50B2-432D-9E3C-1A04712DF3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6704" y="5677851"/>
                  <a:ext cx="1276350" cy="1228725"/>
                </a:xfrm>
                <a:prstGeom prst="rect">
                  <a:avLst/>
                </a:prstGeom>
              </p:spPr>
            </p:pic>
            <p:pic>
              <p:nvPicPr>
                <p:cNvPr id="28" name="그래픽 27" descr="긴 머리를 가진 여자">
                  <a:extLst>
                    <a:ext uri="{FF2B5EF4-FFF2-40B4-BE49-F238E27FC236}">
                      <a16:creationId xmlns:a16="http://schemas.microsoft.com/office/drawing/2014/main" id="{7F187599-1BA4-4DF2-9818-233780227A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21010" y="4985588"/>
                  <a:ext cx="942975" cy="1047750"/>
                </a:xfrm>
                <a:prstGeom prst="rect">
                  <a:avLst/>
                </a:prstGeom>
              </p:spPr>
            </p:pic>
          </p:grpSp>
          <p:pic>
            <p:nvPicPr>
              <p:cNvPr id="4" name="그래픽 3" descr="놀란 얼굴">
                <a:extLst>
                  <a:ext uri="{FF2B5EF4-FFF2-40B4-BE49-F238E27FC236}">
                    <a16:creationId xmlns:a16="http://schemas.microsoft.com/office/drawing/2014/main" id="{31339DD6-7D0B-4888-886B-98AE0C2FE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464559" y="5285421"/>
                <a:ext cx="304800" cy="361950"/>
              </a:xfrm>
              <a:prstGeom prst="rect">
                <a:avLst/>
              </a:prstGeom>
            </p:spPr>
          </p:pic>
        </p:grp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CE38EA-4A6B-43EF-A48C-5446D84661EC}"/>
              </a:ext>
            </a:extLst>
          </p:cNvPr>
          <p:cNvSpPr/>
          <p:nvPr/>
        </p:nvSpPr>
        <p:spPr>
          <a:xfrm>
            <a:off x="4490720" y="2590800"/>
            <a:ext cx="2834662" cy="1272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u Gothic Light" panose="020B0300000000000000" pitchFamily="34" charset="-128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6AE1C1E-E937-4D3C-9025-C3CAB6E433A1}"/>
              </a:ext>
            </a:extLst>
          </p:cNvPr>
          <p:cNvSpPr/>
          <p:nvPr/>
        </p:nvSpPr>
        <p:spPr>
          <a:xfrm>
            <a:off x="4490720" y="2774632"/>
            <a:ext cx="2834662" cy="1272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Yu Gothic Light" panose="020B0300000000000000" pitchFamily="34" charset="-12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B0CEE0-02DC-45E1-85B7-F4BAFBCF6D09}"/>
              </a:ext>
            </a:extLst>
          </p:cNvPr>
          <p:cNvSpPr txBox="1"/>
          <p:nvPr/>
        </p:nvSpPr>
        <p:spPr>
          <a:xfrm>
            <a:off x="7272665" y="2464631"/>
            <a:ext cx="2834662" cy="321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1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→</a:t>
            </a:r>
            <a:r>
              <a:rPr lang="en-US" altLang="ja-JP" sz="11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v</a:t>
            </a:r>
            <a:r>
              <a:rPr lang="en-US" altLang="ko-KR" sz="11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-if</a:t>
            </a:r>
            <a:r>
              <a:rPr lang="ja-JP" altLang="en-US" sz="11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で作成したコード</a:t>
            </a:r>
            <a:endParaRPr lang="ko-KR" altLang="en-US" sz="1100" dirty="0">
              <a:latin typeface="Yu Gothic Light" panose="020B0300000000000000" pitchFamily="34" charset="-12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418DF2-0F7F-46EC-8DE9-A53F97556A6D}"/>
              </a:ext>
            </a:extLst>
          </p:cNvPr>
          <p:cNvSpPr txBox="1"/>
          <p:nvPr/>
        </p:nvSpPr>
        <p:spPr>
          <a:xfrm>
            <a:off x="7262505" y="2647511"/>
            <a:ext cx="2834662" cy="321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1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→</a:t>
            </a:r>
            <a:r>
              <a:rPr lang="en-US" altLang="ja-JP" sz="11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v</a:t>
            </a:r>
            <a:r>
              <a:rPr lang="en-US" altLang="ko-KR" sz="11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-show</a:t>
            </a:r>
            <a:r>
              <a:rPr lang="ja-JP" altLang="en-US" sz="11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で作成したコード</a:t>
            </a:r>
            <a:endParaRPr lang="ko-KR" altLang="en-US" sz="1100" dirty="0">
              <a:latin typeface="Yu Gothic Light" panose="020B0300000000000000" pitchFamily="34" charset="-128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FBAFBA3-6EC9-4C83-881E-74821F8D5F27}"/>
              </a:ext>
            </a:extLst>
          </p:cNvPr>
          <p:cNvGrpSpPr/>
          <p:nvPr/>
        </p:nvGrpSpPr>
        <p:grpSpPr>
          <a:xfrm>
            <a:off x="7926697" y="2924810"/>
            <a:ext cx="4265303" cy="4026236"/>
            <a:chOff x="7926697" y="2924810"/>
            <a:chExt cx="4265303" cy="402623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9556063-9722-44B8-85B3-DBD7A9CA48AA}"/>
                </a:ext>
              </a:extLst>
            </p:cNvPr>
            <p:cNvGrpSpPr/>
            <p:nvPr/>
          </p:nvGrpSpPr>
          <p:grpSpPr>
            <a:xfrm flipH="1">
              <a:off x="10639425" y="5147666"/>
              <a:ext cx="1552575" cy="1803380"/>
              <a:chOff x="3162657" y="1862500"/>
              <a:chExt cx="1552575" cy="1803380"/>
            </a:xfrm>
          </p:grpSpPr>
          <p:pic>
            <p:nvPicPr>
              <p:cNvPr id="49" name="그래픽 48" descr="앞을 가리키는 여자">
                <a:extLst>
                  <a:ext uri="{FF2B5EF4-FFF2-40B4-BE49-F238E27FC236}">
                    <a16:creationId xmlns:a16="http://schemas.microsoft.com/office/drawing/2014/main" id="{A9BD9561-5E3E-4AED-B908-ACFA830B8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162657" y="2399055"/>
                <a:ext cx="1552575" cy="1266825"/>
              </a:xfrm>
              <a:prstGeom prst="rect">
                <a:avLst/>
              </a:prstGeom>
            </p:spPr>
          </p:pic>
          <p:pic>
            <p:nvPicPr>
              <p:cNvPr id="50" name="그래픽 49" descr="머리를 묶은 여자">
                <a:extLst>
                  <a:ext uri="{FF2B5EF4-FFF2-40B4-BE49-F238E27FC236}">
                    <a16:creationId xmlns:a16="http://schemas.microsoft.com/office/drawing/2014/main" id="{41E31AFF-9A45-4C16-B0CE-9BC90C142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392590" y="1862500"/>
                <a:ext cx="762000" cy="752475"/>
              </a:xfrm>
              <a:prstGeom prst="rect">
                <a:avLst/>
              </a:prstGeom>
            </p:spPr>
          </p:pic>
          <p:pic>
            <p:nvPicPr>
              <p:cNvPr id="51" name="그래픽 50" descr="웃는 여자">
                <a:extLst>
                  <a:ext uri="{FF2B5EF4-FFF2-40B4-BE49-F238E27FC236}">
                    <a16:creationId xmlns:a16="http://schemas.microsoft.com/office/drawing/2014/main" id="{DDC99ABF-4742-4A37-A6E8-FE87C3B391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791265" y="2160283"/>
                <a:ext cx="304800" cy="333375"/>
              </a:xfrm>
              <a:prstGeom prst="rect">
                <a:avLst/>
              </a:prstGeom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DE4F6EC-8FF6-43CB-8DE2-3F8E627DC82E}"/>
                </a:ext>
              </a:extLst>
            </p:cNvPr>
            <p:cNvGrpSpPr/>
            <p:nvPr/>
          </p:nvGrpSpPr>
          <p:grpSpPr>
            <a:xfrm>
              <a:off x="7926697" y="2924810"/>
              <a:ext cx="3919326" cy="2718010"/>
              <a:chOff x="7926697" y="2924810"/>
              <a:chExt cx="3919326" cy="2718010"/>
            </a:xfrm>
          </p:grpSpPr>
          <p:pic>
            <p:nvPicPr>
              <p:cNvPr id="47" name="그래픽 46" descr="길쭉한 말풍선">
                <a:extLst>
                  <a:ext uri="{FF2B5EF4-FFF2-40B4-BE49-F238E27FC236}">
                    <a16:creationId xmlns:a16="http://schemas.microsoft.com/office/drawing/2014/main" id="{24868CA0-B7C1-45A1-9EF8-0E6F80F34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7926697" y="2924810"/>
                <a:ext cx="3919326" cy="271801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AA51E93-559A-4A60-80EA-2D96AE80A57A}"/>
                  </a:ext>
                </a:extLst>
              </p:cNvPr>
              <p:cNvSpPr txBox="1"/>
              <p:nvPr/>
            </p:nvSpPr>
            <p:spPr>
              <a:xfrm>
                <a:off x="8517606" y="3243789"/>
                <a:ext cx="3159121" cy="1441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ja-JP" sz="1200" b="0" i="0" dirty="0">
                    <a:solidFill>
                      <a:srgbClr val="304455"/>
                    </a:solidFill>
                    <a:effectLst/>
                    <a:latin typeface="Source Sans Pro" panose="020B0503030403020204" pitchFamily="34" charset="0"/>
                    <a:ea typeface="Yu Gothic Light" panose="020B0300000000000000" pitchFamily="34" charset="-128"/>
                  </a:rPr>
                  <a:t>V-if</a:t>
                </a:r>
                <a:r>
                  <a:rPr lang="ja-JP" altLang="en-US" sz="1200" b="0" i="0" dirty="0">
                    <a:solidFill>
                      <a:srgbClr val="304455"/>
                    </a:solidFill>
                    <a:effectLst/>
                    <a:latin typeface="Source Sans Pro" panose="020B0503030403020204" pitchFamily="34" charset="0"/>
                    <a:ea typeface="Yu Gothic Light" panose="020B0300000000000000" pitchFamily="34" charset="-128"/>
                  </a:rPr>
                  <a:t>は </a:t>
                </a:r>
                <a:r>
                  <a:rPr lang="ja-JP" altLang="en-US" sz="1200" b="1" i="0" dirty="0">
                    <a:solidFill>
                      <a:srgbClr val="273849"/>
                    </a:solidFill>
                    <a:effectLst/>
                    <a:latin typeface="Source Sans Pro" panose="020B0503030403020204" pitchFamily="34" charset="0"/>
                    <a:ea typeface="Yu Gothic Light" panose="020B0300000000000000" pitchFamily="34" charset="-128"/>
                  </a:rPr>
                  <a:t>遅延描画 </a:t>
                </a:r>
                <a:r>
                  <a:rPr lang="en-US" altLang="ja-JP" sz="1200" b="1" i="0" dirty="0">
                    <a:solidFill>
                      <a:srgbClr val="273849"/>
                    </a:solidFill>
                    <a:effectLst/>
                    <a:latin typeface="Source Sans Pro" panose="020B0503030403020204" pitchFamily="34" charset="0"/>
                    <a:ea typeface="Yu Gothic Light" panose="020B0300000000000000" pitchFamily="34" charset="-128"/>
                  </a:rPr>
                  <a:t>(lazy)</a:t>
                </a:r>
                <a:r>
                  <a:rPr lang="ja-JP" altLang="en-US" sz="1200" b="0" i="0" dirty="0">
                    <a:solidFill>
                      <a:srgbClr val="304455"/>
                    </a:solidFill>
                    <a:effectLst/>
                    <a:latin typeface="Source Sans Pro" panose="020B0503030403020204" pitchFamily="34" charset="0"/>
                    <a:ea typeface="Yu Gothic Light" panose="020B0300000000000000" pitchFamily="34" charset="-128"/>
                  </a:rPr>
                  <a:t> です。 </a:t>
                </a:r>
                <a:endParaRPr lang="en-US" altLang="ja-JP" sz="1200" b="0" i="0" dirty="0">
                  <a:solidFill>
                    <a:srgbClr val="304455"/>
                  </a:solidFill>
                  <a:effectLst/>
                  <a:latin typeface="Source Sans Pro" panose="020B0503030403020204" pitchFamily="34" charset="0"/>
                  <a:ea typeface="Yu Gothic Light" panose="020B03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1200" b="0" i="0" dirty="0">
                    <a:solidFill>
                      <a:srgbClr val="304455"/>
                    </a:solidFill>
                    <a:effectLst/>
                    <a:latin typeface="Source Sans Pro" panose="020B0503030403020204" pitchFamily="34" charset="0"/>
                    <a:ea typeface="Yu Gothic Light" panose="020B0300000000000000" pitchFamily="34" charset="-128"/>
                  </a:rPr>
                  <a:t>初期表示において </a:t>
                </a:r>
                <a:r>
                  <a:rPr lang="en-US" altLang="ja-JP" sz="1200" b="0" i="0" dirty="0">
                    <a:solidFill>
                      <a:srgbClr val="304455"/>
                    </a:solidFill>
                    <a:effectLst/>
                    <a:latin typeface="Source Sans Pro" panose="020B0503030403020204" pitchFamily="34" charset="0"/>
                    <a:ea typeface="Yu Gothic Light" panose="020B0300000000000000" pitchFamily="34" charset="-128"/>
                  </a:rPr>
                  <a:t>false </a:t>
                </a:r>
                <a:r>
                  <a:rPr lang="ja-JP" altLang="en-US" sz="1200" b="0" i="0" dirty="0">
                    <a:solidFill>
                      <a:srgbClr val="304455"/>
                    </a:solidFill>
                    <a:effectLst/>
                    <a:latin typeface="Source Sans Pro" panose="020B0503030403020204" pitchFamily="34" charset="0"/>
                    <a:ea typeface="Yu Gothic Light" panose="020B0300000000000000" pitchFamily="34" charset="-128"/>
                  </a:rPr>
                  <a:t>の場合、</a:t>
                </a:r>
                <a:endParaRPr lang="en-US" altLang="ja-JP" sz="1200" b="0" i="0" dirty="0">
                  <a:solidFill>
                    <a:srgbClr val="304455"/>
                  </a:solidFill>
                  <a:effectLst/>
                  <a:latin typeface="Source Sans Pro" panose="020B0503030403020204" pitchFamily="34" charset="0"/>
                  <a:ea typeface="Yu Gothic Light" panose="020B03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1200" b="0" i="0" dirty="0">
                    <a:solidFill>
                      <a:srgbClr val="304455"/>
                    </a:solidFill>
                    <a:effectLst/>
                    <a:latin typeface="Source Sans Pro" panose="020B0503030403020204" pitchFamily="34" charset="0"/>
                    <a:ea typeface="Yu Gothic Light" panose="020B0300000000000000" pitchFamily="34" charset="-128"/>
                  </a:rPr>
                  <a:t>何もしません。</a:t>
                </a:r>
                <a:endParaRPr lang="en-US" altLang="ja-JP" sz="1200" b="0" i="0" dirty="0">
                  <a:solidFill>
                    <a:srgbClr val="304455"/>
                  </a:solidFill>
                  <a:effectLst/>
                  <a:latin typeface="Source Sans Pro" panose="020B0503030403020204" pitchFamily="34" charset="0"/>
                  <a:ea typeface="Yu Gothic Light" panose="020B03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1200" b="0" i="0" dirty="0">
                    <a:solidFill>
                      <a:srgbClr val="304455"/>
                    </a:solidFill>
                    <a:effectLst/>
                    <a:latin typeface="Source Sans Pro" panose="020B0503030403020204" pitchFamily="34" charset="0"/>
                    <a:ea typeface="Yu Gothic Light" panose="020B0300000000000000" pitchFamily="34" charset="-128"/>
                  </a:rPr>
                  <a:t>条件付きブロックは、条件が最初に </a:t>
                </a:r>
                <a:endParaRPr lang="en-US" altLang="ja-JP" sz="1200" b="0" i="0" dirty="0">
                  <a:solidFill>
                    <a:srgbClr val="304455"/>
                  </a:solidFill>
                  <a:effectLst/>
                  <a:latin typeface="Source Sans Pro" panose="020B0503030403020204" pitchFamily="34" charset="0"/>
                  <a:ea typeface="Yu Gothic Light" panose="020B03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ja-JP" sz="1200" b="0" i="0" dirty="0">
                    <a:solidFill>
                      <a:srgbClr val="304455"/>
                    </a:solidFill>
                    <a:effectLst/>
                    <a:latin typeface="Source Sans Pro" panose="020B0503030403020204" pitchFamily="34" charset="0"/>
                    <a:ea typeface="Yu Gothic Light" panose="020B0300000000000000" pitchFamily="34" charset="-128"/>
                  </a:rPr>
                  <a:t>true </a:t>
                </a:r>
                <a:r>
                  <a:rPr lang="ja-JP" altLang="en-US" sz="1200" b="0" i="0" dirty="0">
                    <a:solidFill>
                      <a:srgbClr val="304455"/>
                    </a:solidFill>
                    <a:effectLst/>
                    <a:latin typeface="Source Sans Pro" panose="020B0503030403020204" pitchFamily="34" charset="0"/>
                    <a:ea typeface="Yu Gothic Light" panose="020B0300000000000000" pitchFamily="34" charset="-128"/>
                  </a:rPr>
                  <a:t>になるまで描画されません。</a:t>
                </a:r>
                <a:endParaRPr lang="ko-KR" altLang="en-US" sz="1200" dirty="0">
                  <a:latin typeface="Yu Gothic Light" panose="020B0300000000000000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3771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>
            <a:extLst>
              <a:ext uri="{FF2B5EF4-FFF2-40B4-BE49-F238E27FC236}">
                <a16:creationId xmlns:a16="http://schemas.microsoft.com/office/drawing/2014/main" id="{95A7308E-655A-437C-8551-5F0E6AB3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en-US" altLang="ko-KR" sz="1100" dirty="0">
                <a:solidFill>
                  <a:srgbClr val="FBFFFB"/>
                </a:solidFill>
                <a:ea typeface="Yu Gothic" panose="020B0400000000000000" pitchFamily="34" charset="-128"/>
              </a:rPr>
              <a:t>VUE</a:t>
            </a:r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基本構文　</a:t>
            </a:r>
            <a:r>
              <a:rPr lang="en-US" altLang="ja-JP" sz="1100" dirty="0">
                <a:solidFill>
                  <a:srgbClr val="FBFFFB"/>
                </a:solidFill>
                <a:ea typeface="Yu Gothic" panose="020B0400000000000000" pitchFamily="34" charset="-128"/>
              </a:rPr>
              <a:t>Chapter2. </a:t>
            </a:r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リストレンダリング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DA63EA-62D0-4937-B70F-6DF978D76E1E}"/>
              </a:ext>
            </a:extLst>
          </p:cNvPr>
          <p:cNvSpPr txBox="1"/>
          <p:nvPr/>
        </p:nvSpPr>
        <p:spPr>
          <a:xfrm>
            <a:off x="427038" y="6000105"/>
            <a:ext cx="508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・サンプルコード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: 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hlinkClick r:id="rId2"/>
              </a:rPr>
              <a:t>https://github.com/github-Ahn/PSSMiniPrj</a:t>
            </a: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　</a:t>
            </a:r>
            <a:endParaRPr lang="en-US" altLang="ja-JP" sz="1200" dirty="0">
              <a:solidFill>
                <a:schemeClr val="accent1">
                  <a:lumMod val="50000"/>
                </a:schemeClr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・プロジェクト名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: sample_prj_chapter3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Yu Gothic Light" panose="020B03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7E7489-FD3B-4C87-BE9D-F65C70554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040" y="631479"/>
            <a:ext cx="8940800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450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9DC35-7B8A-4EF0-9A3E-782497D0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425" y="2119746"/>
            <a:ext cx="6723150" cy="2618509"/>
          </a:xfrm>
        </p:spPr>
        <p:txBody>
          <a:bodyPr/>
          <a:lstStyle/>
          <a:p>
            <a:r>
              <a:rPr lang="en-US" altLang="ko-KR" dirty="0">
                <a:ea typeface="Yu Gothic" panose="020B0400000000000000" pitchFamily="34" charset="-128"/>
              </a:rPr>
              <a:t>3. Vue</a:t>
            </a:r>
            <a:r>
              <a:rPr lang="ja-JP" altLang="en-US" dirty="0">
                <a:ea typeface="Yu Gothic" panose="020B0400000000000000" pitchFamily="34" charset="-128"/>
              </a:rPr>
              <a:t>基本構文</a:t>
            </a:r>
            <a:br>
              <a:rPr lang="en-US" altLang="ja-JP" dirty="0">
                <a:ea typeface="Yu Gothic" panose="020B0400000000000000" pitchFamily="34" charset="-128"/>
              </a:rPr>
            </a:br>
            <a:br>
              <a:rPr lang="en-US" altLang="ja-JP" dirty="0">
                <a:ea typeface="Yu Gothic" panose="020B0400000000000000" pitchFamily="34" charset="-128"/>
              </a:rPr>
            </a:br>
            <a:r>
              <a:rPr lang="en-US" altLang="ja-JP" dirty="0">
                <a:ea typeface="Yu Gothic" panose="020B0400000000000000" pitchFamily="34" charset="-128"/>
              </a:rPr>
              <a:t>chapter4</a:t>
            </a:r>
            <a:br>
              <a:rPr lang="en-US" altLang="ko-KR" dirty="0">
                <a:ea typeface="Yu Gothic" panose="020B0400000000000000" pitchFamily="34" charset="-128"/>
              </a:rPr>
            </a:br>
            <a:r>
              <a:rPr lang="en-US" altLang="ja-JP" dirty="0">
                <a:ea typeface="Yu Gothic" panose="020B0400000000000000" pitchFamily="34" charset="-128"/>
              </a:rPr>
              <a:t>【</a:t>
            </a:r>
            <a:r>
              <a:rPr lang="ja-JP" altLang="en-US" dirty="0">
                <a:ea typeface="Yu Gothic" panose="020B0400000000000000" pitchFamily="34" charset="-128"/>
              </a:rPr>
              <a:t>イベントハンドリング</a:t>
            </a:r>
            <a:r>
              <a:rPr lang="en-US" altLang="ja-JP" dirty="0">
                <a:ea typeface="Yu Gothic" panose="020B0400000000000000" pitchFamily="34" charset="-128"/>
              </a:rPr>
              <a:t>】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62C9F80-1837-4273-BF60-D70778DB0161}"/>
              </a:ext>
            </a:extLst>
          </p:cNvPr>
          <p:cNvGrpSpPr/>
          <p:nvPr/>
        </p:nvGrpSpPr>
        <p:grpSpPr>
          <a:xfrm>
            <a:off x="265889" y="2640269"/>
            <a:ext cx="2150751" cy="3802777"/>
            <a:chOff x="265889" y="2640269"/>
            <a:chExt cx="2150751" cy="3802777"/>
          </a:xfrm>
        </p:grpSpPr>
        <p:pic>
          <p:nvPicPr>
            <p:cNvPr id="10" name="그래픽 9" descr="간판을 들고 있는 여자">
              <a:extLst>
                <a:ext uri="{FF2B5EF4-FFF2-40B4-BE49-F238E27FC236}">
                  <a16:creationId xmlns:a16="http://schemas.microsoft.com/office/drawing/2014/main" id="{135BCAD3-040C-4F05-97E0-752E85E95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5889" y="2640269"/>
              <a:ext cx="2150751" cy="3802777"/>
            </a:xfrm>
            <a:prstGeom prst="rect">
              <a:avLst/>
            </a:prstGeom>
          </p:spPr>
        </p:pic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6B102C62-7701-485C-B8AE-4BDDE0787575}"/>
                </a:ext>
              </a:extLst>
            </p:cNvPr>
            <p:cNvSpPr txBox="1">
              <a:spLocks/>
            </p:cNvSpPr>
            <p:nvPr/>
          </p:nvSpPr>
          <p:spPr>
            <a:xfrm>
              <a:off x="523225" y="3771832"/>
              <a:ext cx="1604733" cy="533467"/>
            </a:xfrm>
            <a:prstGeom prst="rect">
              <a:avLst/>
            </a:prstGeom>
            <a:ln w="3175">
              <a:solidFill>
                <a:schemeClr val="bg1">
                  <a:lumMod val="85000"/>
                  <a:alpha val="5000"/>
                </a:schemeClr>
              </a:solidFill>
            </a:ln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4000" b="1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C477F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ja-JP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*</a:t>
              </a:r>
              <a:r>
                <a:rPr lang="ja-JP" altLang="en-US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キーワード</a:t>
              </a:r>
              <a:endParaRPr lang="en-US" altLang="ja-JP" sz="12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ja-JP" altLang="en-US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イベント</a:t>
              </a:r>
              <a:r>
                <a:rPr lang="en-US" altLang="ja-JP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(Event)</a:t>
              </a:r>
            </a:p>
            <a:p>
              <a:pPr>
                <a:lnSpc>
                  <a:spcPct val="150000"/>
                </a:lnSpc>
              </a:pPr>
              <a:r>
                <a:rPr lang="ja-JP" altLang="en-US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ファクション</a:t>
              </a:r>
              <a:r>
                <a:rPr lang="en-US" altLang="ja-JP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(Function)</a:t>
              </a:r>
              <a:endParaRPr lang="ko-KR" altLang="en-US" sz="1200" dirty="0">
                <a:latin typeface="Yu Gothic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5667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ea typeface="Yu Gothic" panose="020B0400000000000000" pitchFamily="34" charset="-128"/>
              </a:rPr>
              <a:t>2.Vue</a:t>
            </a:r>
            <a:r>
              <a:rPr lang="ja-JP" altLang="en-US" sz="2800" dirty="0">
                <a:ea typeface="Yu Gothic" panose="020B0400000000000000" pitchFamily="34" charset="-128"/>
              </a:rPr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>
                <a:ea typeface="Yu Gothic" panose="020B0400000000000000" pitchFamily="34" charset="-128"/>
              </a:rPr>
              <a:t>Chapter4</a:t>
            </a:r>
          </a:p>
          <a:p>
            <a:r>
              <a:rPr lang="en-US" altLang="ja-JP" dirty="0">
                <a:ea typeface="Yu Gothic" panose="020B0400000000000000" pitchFamily="34" charset="-128"/>
              </a:rPr>
              <a:t>【</a:t>
            </a:r>
            <a:r>
              <a:rPr lang="ja-JP" altLang="en-US" dirty="0">
                <a:ea typeface="Yu Gothic" panose="020B0400000000000000" pitchFamily="34" charset="-128"/>
              </a:rPr>
              <a:t>イベントハンドリング</a:t>
            </a:r>
            <a:r>
              <a:rPr lang="en-US" altLang="ja-JP" dirty="0">
                <a:ea typeface="Yu Gothic" panose="020B0400000000000000" pitchFamily="34" charset="-128"/>
              </a:rPr>
              <a:t>】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6B95FC-D5C7-4AFE-B8B1-263DA87D43E4}"/>
              </a:ext>
            </a:extLst>
          </p:cNvPr>
          <p:cNvGrpSpPr/>
          <p:nvPr/>
        </p:nvGrpSpPr>
        <p:grpSpPr>
          <a:xfrm>
            <a:off x="3992683" y="856732"/>
            <a:ext cx="7528757" cy="1136278"/>
            <a:chOff x="3561081" y="1213241"/>
            <a:chExt cx="5608818" cy="11362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4B4E5C-7EB2-49F9-87B3-A93A1C21F132}"/>
                </a:ext>
              </a:extLst>
            </p:cNvPr>
            <p:cNvSpPr txBox="1"/>
            <p:nvPr/>
          </p:nvSpPr>
          <p:spPr>
            <a:xfrm>
              <a:off x="3561081" y="1272301"/>
              <a:ext cx="5608818" cy="1077218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div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id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"example-1"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button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v-on</a:t>
              </a:r>
              <a:r>
                <a:rPr lang="en-US" altLang="ko-KR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: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click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="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counter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+= </a:t>
              </a:r>
              <a:r>
                <a:rPr lang="en-US" altLang="ko-KR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1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Add 1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button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p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The button above has been clicked {{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counter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}} times.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p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div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844E1D-2881-4DAF-BA86-01D4666BDA0F}"/>
                </a:ext>
              </a:extLst>
            </p:cNvPr>
            <p:cNvSpPr txBox="1"/>
            <p:nvPr/>
          </p:nvSpPr>
          <p:spPr>
            <a:xfrm>
              <a:off x="7935615" y="1213241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HTML</a:t>
              </a:r>
              <a:endParaRPr lang="ko-KR" altLang="en-US" sz="1600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FE54D4-41B9-4D23-9794-0D4599584424}"/>
              </a:ext>
            </a:extLst>
          </p:cNvPr>
          <p:cNvGrpSpPr/>
          <p:nvPr/>
        </p:nvGrpSpPr>
        <p:grpSpPr>
          <a:xfrm>
            <a:off x="3992683" y="2274838"/>
            <a:ext cx="7528757" cy="2308324"/>
            <a:chOff x="3114039" y="2091037"/>
            <a:chExt cx="5461000" cy="23083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4C7233-E531-42BA-9A62-EBE4B8A4E756}"/>
                </a:ext>
              </a:extLst>
            </p:cNvPr>
            <p:cNvSpPr txBox="1"/>
            <p:nvPr/>
          </p:nvSpPr>
          <p:spPr>
            <a:xfrm>
              <a:off x="3114039" y="2091037"/>
              <a:ext cx="5461000" cy="2308324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export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default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name: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"App"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components: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data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()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return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counter: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0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};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};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6D529-DE1A-42FE-AE80-98E938B7F5F9}"/>
                </a:ext>
              </a:extLst>
            </p:cNvPr>
            <p:cNvSpPr txBox="1"/>
            <p:nvPr/>
          </p:nvSpPr>
          <p:spPr>
            <a:xfrm>
              <a:off x="7451768" y="2111947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JS</a:t>
              </a:r>
              <a:endParaRPr lang="ko-KR" altLang="en-US" sz="1600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C8F93F-CFAE-4B34-AA73-4ABB2D920D24}"/>
              </a:ext>
            </a:extLst>
          </p:cNvPr>
          <p:cNvGrpSpPr/>
          <p:nvPr/>
        </p:nvGrpSpPr>
        <p:grpSpPr>
          <a:xfrm>
            <a:off x="3992682" y="5131299"/>
            <a:ext cx="7357588" cy="1077218"/>
            <a:chOff x="3992682" y="5131299"/>
            <a:chExt cx="7357588" cy="107721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3034980-A43A-48E9-B358-C534FA67B11B}"/>
                </a:ext>
              </a:extLst>
            </p:cNvPr>
            <p:cNvGrpSpPr/>
            <p:nvPr/>
          </p:nvGrpSpPr>
          <p:grpSpPr>
            <a:xfrm>
              <a:off x="3992682" y="5131299"/>
              <a:ext cx="7355085" cy="1077218"/>
              <a:chOff x="3992682" y="5131299"/>
              <a:chExt cx="7355085" cy="107721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50675-80F3-405C-9073-253E065433E5}"/>
                  </a:ext>
                </a:extLst>
              </p:cNvPr>
              <p:cNvSpPr txBox="1"/>
              <p:nvPr/>
            </p:nvSpPr>
            <p:spPr>
              <a:xfrm>
                <a:off x="3992682" y="5131299"/>
                <a:ext cx="7355085" cy="10772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5495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l"/>
                <a:endParaRPr lang="en-US" altLang="ko-KR" sz="1600" b="0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endParaRPr>
              </a:p>
              <a:p>
                <a:pPr algn="l"/>
                <a:endParaRPr lang="en-US" altLang="ko-KR" sz="1600" dirty="0">
                  <a:solidFill>
                    <a:srgbClr val="000000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endParaRPr>
              </a:p>
              <a:p>
                <a:pPr algn="l"/>
                <a:endParaRPr lang="en-US" altLang="ko-KR" sz="1600" b="0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endParaRPr>
              </a:p>
              <a:p>
                <a:pPr algn="l"/>
                <a:endParaRPr lang="en-US" altLang="ko-KR" sz="1600" b="0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endParaRP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7AF1592A-C86F-4182-BFC0-DE0AA8EEE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23162" y="5161779"/>
                <a:ext cx="3982942" cy="976948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4DFC12-BDF4-4BE9-9D48-CB947561300D}"/>
                </a:ext>
              </a:extLst>
            </p:cNvPr>
            <p:cNvSpPr txBox="1"/>
            <p:nvPr/>
          </p:nvSpPr>
          <p:spPr>
            <a:xfrm>
              <a:off x="9862148" y="5131299"/>
              <a:ext cx="1488122" cy="369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ja-JP" altLang="en-US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結果</a:t>
              </a:r>
              <a:endParaRPr lang="ko-KR" altLang="en-US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52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EAC95DA4-116F-456E-B9D5-E7E10F23038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77B6F8F4-B22A-48ED-8251-93A95685C42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57" name="직사각형 8">
              <a:extLst>
                <a:ext uri="{FF2B5EF4-FFF2-40B4-BE49-F238E27FC236}">
                  <a16:creationId xmlns:a16="http://schemas.microsoft.com/office/drawing/2014/main" id="{93C68716-3DDB-42E5-A0B0-A29888FE277F}"/>
                </a:ext>
              </a:extLst>
            </p:cNvPr>
            <p:cNvSpPr/>
            <p:nvPr/>
          </p:nvSpPr>
          <p:spPr>
            <a:xfrm>
              <a:off x="0" y="0"/>
              <a:ext cx="12192000" cy="11459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	</a:t>
              </a:r>
              <a:endParaRPr lang="ko-KR" altLang="en-US" dirty="0">
                <a:solidFill>
                  <a:prstClr val="white"/>
                </a:solidFill>
                <a:latin typeface="Yu Gothic Light" panose="020B0300000000000000" pitchFamily="34" charset="-128"/>
              </a:endParaRPr>
            </a:p>
          </p:txBody>
        </p:sp>
      </p:grpSp>
      <p:pic>
        <p:nvPicPr>
          <p:cNvPr id="4" name="図 3">
            <a:extLst>
              <a:ext uri="{FF2B5EF4-FFF2-40B4-BE49-F238E27FC236}">
                <a16:creationId xmlns:a16="http://schemas.microsoft.com/office/drawing/2014/main" id="{C34CE603-300D-49D5-A0A4-55BF1C95A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22" y="1344547"/>
            <a:ext cx="2181572" cy="2181572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4D91513-5B23-4CA9-AA30-7699F152E01C}"/>
              </a:ext>
            </a:extLst>
          </p:cNvPr>
          <p:cNvSpPr/>
          <p:nvPr/>
        </p:nvSpPr>
        <p:spPr>
          <a:xfrm>
            <a:off x="2889740" y="1443908"/>
            <a:ext cx="5957741" cy="85878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ブラウザでも動作する</a:t>
            </a:r>
            <a:r>
              <a:rPr lang="ja-JP" altLang="en-US" b="1" kern="0" dirty="0">
                <a:solidFill>
                  <a:srgbClr val="FFC0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「</a:t>
            </a:r>
            <a:r>
              <a:rPr lang="en-US" altLang="ja-JP" b="1" kern="0" dirty="0">
                <a:solidFill>
                  <a:srgbClr val="FFC0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JavaScript </a:t>
            </a:r>
            <a:r>
              <a:rPr lang="ja-JP" altLang="en-US" b="1" kern="0" dirty="0">
                <a:solidFill>
                  <a:srgbClr val="FFC0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」</a:t>
            </a:r>
            <a:r>
              <a:rPr lang="ja-JP" altLang="en-US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で</a:t>
            </a:r>
            <a:r>
              <a:rPr lang="en-US" altLang="ja-JP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,</a:t>
            </a:r>
          </a:p>
          <a:p>
            <a:r>
              <a:rPr lang="ja-JP" altLang="en-US" kern="0" dirty="0">
                <a:solidFill>
                  <a:schemeClr val="bg2">
                    <a:lumMod val="50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フレームワークを作成すれば、可能ではないでしょうか。</a:t>
            </a:r>
            <a:endParaRPr lang="en-US" altLang="ja-JP" kern="0" dirty="0">
              <a:solidFill>
                <a:schemeClr val="bg2">
                  <a:lumMod val="50000"/>
                </a:schemeClr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6C7C96A-EBA5-48B7-B5F9-E5DF5E703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843" y="3921326"/>
            <a:ext cx="2260864" cy="226086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10E15D8-A97D-4E45-AEE7-C04874C7F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975" y="3921326"/>
            <a:ext cx="2191696" cy="219169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D06AA57-4EDB-46BC-A3E4-E61B4D2D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291" y="3991207"/>
            <a:ext cx="1970595" cy="1970595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D4BBC3C-0205-43DC-9ECC-1A5BF61EEEA3}"/>
              </a:ext>
            </a:extLst>
          </p:cNvPr>
          <p:cNvSpPr/>
          <p:nvPr/>
        </p:nvSpPr>
        <p:spPr>
          <a:xfrm>
            <a:off x="3315446" y="2519778"/>
            <a:ext cx="6275110" cy="672570"/>
          </a:xfrm>
          <a:prstGeom prst="roundRect">
            <a:avLst/>
          </a:prstGeom>
          <a:noFill/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4000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SPA</a:t>
            </a:r>
            <a:r>
              <a:rPr lang="ja-JP" altLang="en-US" sz="4000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フレームワーク</a:t>
            </a:r>
            <a:endParaRPr lang="en-US" altLang="ja-JP" sz="4000" i="1" kern="0" dirty="0">
              <a:solidFill>
                <a:srgbClr val="FFC000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9E40CBF-0135-4A4A-9857-8366BB51C952}"/>
              </a:ext>
            </a:extLst>
          </p:cNvPr>
          <p:cNvSpPr/>
          <p:nvPr/>
        </p:nvSpPr>
        <p:spPr>
          <a:xfrm>
            <a:off x="3245313" y="3046925"/>
            <a:ext cx="6275110" cy="822920"/>
          </a:xfrm>
          <a:prstGeom prst="roundRect">
            <a:avLst/>
          </a:prstGeom>
          <a:noFill/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4000" i="1" kern="0" dirty="0">
                <a:solidFill>
                  <a:srgbClr val="0000FF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Single Page</a:t>
            </a:r>
            <a:r>
              <a:rPr lang="en-US" altLang="ja-JP" sz="4000" i="1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sz="4000" i="1" kern="0" dirty="0">
                <a:solidFill>
                  <a:srgbClr val="FFC0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Application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8D904E8B-96CA-4F9F-805B-765A4DB46D9C}"/>
              </a:ext>
            </a:extLst>
          </p:cNvPr>
          <p:cNvSpPr txBox="1"/>
          <p:nvPr/>
        </p:nvSpPr>
        <p:spPr>
          <a:xfrm>
            <a:off x="2059626" y="5958037"/>
            <a:ext cx="2511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defRPr/>
            </a:pPr>
            <a:r>
              <a:rPr lang="en-US" altLang="ko-KR" sz="2400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Angular.js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Yu Gothic UI" panose="020B0500000000000000" pitchFamily="50" charset="-128"/>
            </a:endParaRP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732F7BC2-B9B2-4A85-AF38-B159C26FD9CA}"/>
              </a:ext>
            </a:extLst>
          </p:cNvPr>
          <p:cNvSpPr txBox="1"/>
          <p:nvPr/>
        </p:nvSpPr>
        <p:spPr>
          <a:xfrm>
            <a:off x="4887768" y="5958036"/>
            <a:ext cx="2511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defRPr/>
            </a:pPr>
            <a:r>
              <a:rPr lang="en-US" altLang="ko-KR" sz="2400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React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Yu Gothic UI" panose="020B0500000000000000" pitchFamily="50" charset="-128"/>
            </a:endParaRPr>
          </a:p>
        </p:txBody>
      </p:sp>
      <p:sp>
        <p:nvSpPr>
          <p:cNvPr id="13" name="TextBox 52">
            <a:extLst>
              <a:ext uri="{FF2B5EF4-FFF2-40B4-BE49-F238E27FC236}">
                <a16:creationId xmlns:a16="http://schemas.microsoft.com/office/drawing/2014/main" id="{209BF625-525B-47AB-B731-3EF90F2DD072}"/>
              </a:ext>
            </a:extLst>
          </p:cNvPr>
          <p:cNvSpPr txBox="1"/>
          <p:nvPr/>
        </p:nvSpPr>
        <p:spPr>
          <a:xfrm>
            <a:off x="7696827" y="5918916"/>
            <a:ext cx="2511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defRPr/>
            </a:pPr>
            <a:r>
              <a:rPr lang="en-US" altLang="ko-KR" sz="2400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Vue.js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Yu Gothic UI" panose="020B0500000000000000" pitchFamily="50" charset="-128"/>
            </a:endParaRPr>
          </a:p>
        </p:txBody>
      </p: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43866565-B0E1-40F6-B8A4-AB27455B7C8D}"/>
              </a:ext>
            </a:extLst>
          </p:cNvPr>
          <p:cNvGrpSpPr/>
          <p:nvPr/>
        </p:nvGrpSpPr>
        <p:grpSpPr>
          <a:xfrm>
            <a:off x="0" y="82393"/>
            <a:ext cx="12192000" cy="1111408"/>
            <a:chOff x="0" y="1592"/>
            <a:chExt cx="12192000" cy="1145951"/>
          </a:xfrm>
        </p:grpSpPr>
        <p:sp>
          <p:nvSpPr>
            <p:cNvPr id="80" name="직사각형 8">
              <a:extLst>
                <a:ext uri="{FF2B5EF4-FFF2-40B4-BE49-F238E27FC236}">
                  <a16:creationId xmlns:a16="http://schemas.microsoft.com/office/drawing/2014/main" id="{2ABC3ACD-26BC-4042-BB23-CDFD24616747}"/>
                </a:ext>
              </a:extLst>
            </p:cNvPr>
            <p:cNvSpPr/>
            <p:nvPr/>
          </p:nvSpPr>
          <p:spPr>
            <a:xfrm>
              <a:off x="0" y="1592"/>
              <a:ext cx="12192000" cy="11459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	</a:t>
              </a:r>
              <a:endParaRPr lang="ko-KR" altLang="en-US" dirty="0">
                <a:solidFill>
                  <a:prstClr val="white"/>
                </a:solidFill>
                <a:latin typeface="Yu Gothic Light" panose="020B0300000000000000" pitchFamily="34" charset="-128"/>
              </a:endParaRPr>
            </a:p>
          </p:txBody>
        </p:sp>
        <p:sp>
          <p:nvSpPr>
            <p:cNvPr id="81" name="TextBox 3">
              <a:extLst>
                <a:ext uri="{FF2B5EF4-FFF2-40B4-BE49-F238E27FC236}">
                  <a16:creationId xmlns:a16="http://schemas.microsoft.com/office/drawing/2014/main" id="{04AEF77B-4F1F-43C1-A227-8F24CE08C71F}"/>
                </a:ext>
              </a:extLst>
            </p:cNvPr>
            <p:cNvSpPr txBox="1"/>
            <p:nvPr/>
          </p:nvSpPr>
          <p:spPr>
            <a:xfrm>
              <a:off x="1598903" y="263783"/>
              <a:ext cx="500458" cy="602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200" dirty="0">
                  <a:solidFill>
                    <a:srgbClr val="5F5E58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3.</a:t>
              </a:r>
              <a:endParaRPr lang="ko-KR" altLang="en-US" sz="3200" dirty="0">
                <a:solidFill>
                  <a:srgbClr val="5F5E58"/>
                </a:solidFill>
                <a:latin typeface="Yu Gothic Light" panose="020B0300000000000000" pitchFamily="34" charset="-128"/>
              </a:endParaRPr>
            </a:p>
          </p:txBody>
        </p:sp>
        <p:sp>
          <p:nvSpPr>
            <p:cNvPr id="82" name="TextBox 5">
              <a:extLst>
                <a:ext uri="{FF2B5EF4-FFF2-40B4-BE49-F238E27FC236}">
                  <a16:creationId xmlns:a16="http://schemas.microsoft.com/office/drawing/2014/main" id="{1345498B-9F0F-4712-808C-7827E5E68F37}"/>
                </a:ext>
              </a:extLst>
            </p:cNvPr>
            <p:cNvSpPr txBox="1"/>
            <p:nvPr/>
          </p:nvSpPr>
          <p:spPr>
            <a:xfrm>
              <a:off x="1993900" y="295517"/>
              <a:ext cx="3587842" cy="53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spc="-150" dirty="0">
                  <a:solidFill>
                    <a:srgbClr val="5E5E5E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フロントエンド フレームワーク</a:t>
              </a:r>
            </a:p>
          </p:txBody>
        </p:sp>
        <p:grpSp>
          <p:nvGrpSpPr>
            <p:cNvPr id="83" name="그룹 9">
              <a:extLst>
                <a:ext uri="{FF2B5EF4-FFF2-40B4-BE49-F238E27FC236}">
                  <a16:creationId xmlns:a16="http://schemas.microsoft.com/office/drawing/2014/main" id="{38ED037C-A722-4E71-8B75-6BB30B6409A1}"/>
                </a:ext>
              </a:extLst>
            </p:cNvPr>
            <p:cNvGrpSpPr/>
            <p:nvPr/>
          </p:nvGrpSpPr>
          <p:grpSpPr>
            <a:xfrm>
              <a:off x="153473" y="41354"/>
              <a:ext cx="1477933" cy="500742"/>
              <a:chOff x="153473" y="41354"/>
              <a:chExt cx="1477933" cy="500742"/>
            </a:xfrm>
          </p:grpSpPr>
          <p:grpSp>
            <p:nvGrpSpPr>
              <p:cNvPr id="84" name="그룹 55">
                <a:extLst>
                  <a:ext uri="{FF2B5EF4-FFF2-40B4-BE49-F238E27FC236}">
                    <a16:creationId xmlns:a16="http://schemas.microsoft.com/office/drawing/2014/main" id="{A24AED09-9A7B-47B5-BCEE-F2B4BC69CE2F}"/>
                  </a:ext>
                </a:extLst>
              </p:cNvPr>
              <p:cNvGrpSpPr/>
              <p:nvPr/>
            </p:nvGrpSpPr>
            <p:grpSpPr>
              <a:xfrm>
                <a:off x="153473" y="41354"/>
                <a:ext cx="1477933" cy="500742"/>
                <a:chOff x="1405070" y="1356624"/>
                <a:chExt cx="2922629" cy="990223"/>
              </a:xfrm>
            </p:grpSpPr>
            <p:grpSp>
              <p:nvGrpSpPr>
                <p:cNvPr id="86" name="그룹 56">
                  <a:extLst>
                    <a:ext uri="{FF2B5EF4-FFF2-40B4-BE49-F238E27FC236}">
                      <a16:creationId xmlns:a16="http://schemas.microsoft.com/office/drawing/2014/main" id="{BE27C3FA-E51B-4CA4-84E1-AC491B2213F1}"/>
                    </a:ext>
                  </a:extLst>
                </p:cNvPr>
                <p:cNvGrpSpPr/>
                <p:nvPr/>
              </p:nvGrpSpPr>
              <p:grpSpPr>
                <a:xfrm>
                  <a:off x="1517800" y="1356624"/>
                  <a:ext cx="800926" cy="898275"/>
                  <a:chOff x="4287797" y="1639360"/>
                  <a:chExt cx="2464982" cy="2764590"/>
                </a:xfrm>
              </p:grpSpPr>
              <p:sp>
                <p:nvSpPr>
                  <p:cNvPr id="88" name="타원 58">
                    <a:extLst>
                      <a:ext uri="{FF2B5EF4-FFF2-40B4-BE49-F238E27FC236}">
                        <a16:creationId xmlns:a16="http://schemas.microsoft.com/office/drawing/2014/main" id="{4C7AC0B7-7F94-41B4-8B1C-CEB40A030C12}"/>
                      </a:ext>
                    </a:extLst>
                  </p:cNvPr>
                  <p:cNvSpPr/>
                  <p:nvPr/>
                </p:nvSpPr>
                <p:spPr>
                  <a:xfrm>
                    <a:off x="4419142" y="2451413"/>
                    <a:ext cx="1830760" cy="1830760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rgbClr val="303494"/>
                      </a:gs>
                      <a:gs pos="0">
                        <a:srgbClr val="4472C4">
                          <a:lumMod val="60000"/>
                          <a:lumOff val="40000"/>
                        </a:srgbClr>
                      </a:gs>
                      <a:gs pos="55000">
                        <a:srgbClr val="4472C4">
                          <a:lumMod val="100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12700" cap="flat" cmpd="sng" algn="ctr">
                    <a:solidFill>
                      <a:srgbClr val="23499E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89" name="직사각형 60">
                    <a:extLst>
                      <a:ext uri="{FF2B5EF4-FFF2-40B4-BE49-F238E27FC236}">
                        <a16:creationId xmlns:a16="http://schemas.microsoft.com/office/drawing/2014/main" id="{5299BB82-E633-45E5-8532-5EBF9F424CDF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5842750" y="1782242"/>
                    <a:ext cx="175013" cy="1189724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0" name="직사각형 61">
                    <a:extLst>
                      <a:ext uri="{FF2B5EF4-FFF2-40B4-BE49-F238E27FC236}">
                        <a16:creationId xmlns:a16="http://schemas.microsoft.com/office/drawing/2014/main" id="{68832280-F536-425E-B1AF-21F233E5E1A9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6061627" y="1977882"/>
                    <a:ext cx="175012" cy="1189721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1" name="직사각형 62">
                    <a:extLst>
                      <a:ext uri="{FF2B5EF4-FFF2-40B4-BE49-F238E27FC236}">
                        <a16:creationId xmlns:a16="http://schemas.microsoft.com/office/drawing/2014/main" id="{6E850166-F901-4245-A205-CB4E33D1EB08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6281094" y="2181770"/>
                    <a:ext cx="175013" cy="1189724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2" name="직사각형 63">
                    <a:extLst>
                      <a:ext uri="{FF2B5EF4-FFF2-40B4-BE49-F238E27FC236}">
                        <a16:creationId xmlns:a16="http://schemas.microsoft.com/office/drawing/2014/main" id="{795963F3-B7D3-4616-851F-3CDF37C25E8F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6131627" y="1639360"/>
                    <a:ext cx="175013" cy="870806"/>
                  </a:xfrm>
                  <a:prstGeom prst="rect">
                    <a:avLst/>
                  </a:prstGeom>
                  <a:solidFill>
                    <a:srgbClr val="2E38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3" name="직사각형 64">
                    <a:extLst>
                      <a:ext uri="{FF2B5EF4-FFF2-40B4-BE49-F238E27FC236}">
                        <a16:creationId xmlns:a16="http://schemas.microsoft.com/office/drawing/2014/main" id="{93B4359F-723D-463C-A6CF-252BCCEB399A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6381662" y="1796644"/>
                    <a:ext cx="175013" cy="870806"/>
                  </a:xfrm>
                  <a:prstGeom prst="rect">
                    <a:avLst/>
                  </a:prstGeom>
                  <a:solidFill>
                    <a:srgbClr val="2E38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4" name="직사각형 65">
                    <a:extLst>
                      <a:ext uri="{FF2B5EF4-FFF2-40B4-BE49-F238E27FC236}">
                        <a16:creationId xmlns:a16="http://schemas.microsoft.com/office/drawing/2014/main" id="{F9EF7D58-7996-4AD4-8F8C-C74E943B9E34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6577766" y="2029797"/>
                    <a:ext cx="175013" cy="870806"/>
                  </a:xfrm>
                  <a:prstGeom prst="rect">
                    <a:avLst/>
                  </a:prstGeom>
                  <a:solidFill>
                    <a:srgbClr val="2E38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5" name="막힌 원호 66">
                    <a:extLst>
                      <a:ext uri="{FF2B5EF4-FFF2-40B4-BE49-F238E27FC236}">
                        <a16:creationId xmlns:a16="http://schemas.microsoft.com/office/drawing/2014/main" id="{34EAC34B-1366-4EE6-A320-0F04A51C6DC7}"/>
                      </a:ext>
                    </a:extLst>
                  </p:cNvPr>
                  <p:cNvSpPr/>
                  <p:nvPr/>
                </p:nvSpPr>
                <p:spPr>
                  <a:xfrm>
                    <a:off x="4287797" y="2289449"/>
                    <a:ext cx="2114501" cy="2114501"/>
                  </a:xfrm>
                  <a:prstGeom prst="blockArc">
                    <a:avLst>
                      <a:gd name="adj1" fmla="val 20759447"/>
                      <a:gd name="adj2" fmla="val 17312840"/>
                      <a:gd name="adj3" fmla="val 8532"/>
                    </a:avLst>
                  </a:prstGeom>
                  <a:solidFill>
                    <a:srgbClr val="2F3B75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6" name="막힌 원호 67">
                    <a:extLst>
                      <a:ext uri="{FF2B5EF4-FFF2-40B4-BE49-F238E27FC236}">
                        <a16:creationId xmlns:a16="http://schemas.microsoft.com/office/drawing/2014/main" id="{D60C71CE-B194-4D44-B205-E9F7BB8A906D}"/>
                      </a:ext>
                    </a:extLst>
                  </p:cNvPr>
                  <p:cNvSpPr/>
                  <p:nvPr/>
                </p:nvSpPr>
                <p:spPr>
                  <a:xfrm>
                    <a:off x="6143887" y="2460937"/>
                    <a:ext cx="318659" cy="462118"/>
                  </a:xfrm>
                  <a:prstGeom prst="blockArc">
                    <a:avLst>
                      <a:gd name="adj1" fmla="val 2825593"/>
                      <a:gd name="adj2" fmla="val 3867696"/>
                      <a:gd name="adj3" fmla="val 40071"/>
                    </a:avLst>
                  </a:prstGeom>
                  <a:solidFill>
                    <a:srgbClr val="2E38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p:grpSp>
            <p:sp>
              <p:nvSpPr>
                <p:cNvPr id="87" name="직사각형 57">
                  <a:extLst>
                    <a:ext uri="{FF2B5EF4-FFF2-40B4-BE49-F238E27FC236}">
                      <a16:creationId xmlns:a16="http://schemas.microsoft.com/office/drawing/2014/main" id="{322B1518-A74C-4134-B2E9-FCE4D6A097E1}"/>
                    </a:ext>
                  </a:extLst>
                </p:cNvPr>
                <p:cNvSpPr/>
                <p:nvPr/>
              </p:nvSpPr>
              <p:spPr>
                <a:xfrm>
                  <a:off x="1405070" y="1441099"/>
                  <a:ext cx="2922629" cy="9057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0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A397C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PSS</a:t>
                  </a:r>
                </a:p>
              </p:txBody>
            </p:sp>
          </p:grpSp>
          <p:cxnSp>
            <p:nvCxnSpPr>
              <p:cNvPr id="85" name="직선 연결선 68">
                <a:extLst>
                  <a:ext uri="{FF2B5EF4-FFF2-40B4-BE49-F238E27FC236}">
                    <a16:creationId xmlns:a16="http://schemas.microsoft.com/office/drawing/2014/main" id="{415D7177-E426-4136-BA45-ACF171F67D75}"/>
                  </a:ext>
                </a:extLst>
              </p:cNvPr>
              <p:cNvCxnSpPr/>
              <p:nvPr/>
            </p:nvCxnSpPr>
            <p:spPr>
              <a:xfrm>
                <a:off x="165826" y="529033"/>
                <a:ext cx="1231315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図 13">
            <a:extLst>
              <a:ext uri="{FF2B5EF4-FFF2-40B4-BE49-F238E27FC236}">
                <a16:creationId xmlns:a16="http://schemas.microsoft.com/office/drawing/2014/main" id="{52988572-1B93-48D0-8F0E-FE3AFCDEB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5075" y="954586"/>
            <a:ext cx="964812" cy="96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3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/>
      <p:bldP spid="11" grpId="0"/>
      <p:bldP spid="12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ea typeface="Yu Gothic" panose="020B0400000000000000" pitchFamily="34" charset="-128"/>
              </a:rPr>
              <a:t>2.Vue</a:t>
            </a:r>
            <a:r>
              <a:rPr lang="ja-JP" altLang="en-US" sz="2800" dirty="0">
                <a:ea typeface="Yu Gothic" panose="020B0400000000000000" pitchFamily="34" charset="-128"/>
              </a:rPr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>
                <a:ea typeface="Yu Gothic" panose="020B0400000000000000" pitchFamily="34" charset="-128"/>
              </a:rPr>
              <a:t>Chapter4</a:t>
            </a:r>
          </a:p>
          <a:p>
            <a:r>
              <a:rPr lang="en-US" altLang="ja-JP" dirty="0">
                <a:ea typeface="Yu Gothic" panose="020B0400000000000000" pitchFamily="34" charset="-128"/>
              </a:rPr>
              <a:t>【</a:t>
            </a:r>
            <a:r>
              <a:rPr lang="ja-JP" altLang="en-US" dirty="0">
                <a:ea typeface="Yu Gothic" panose="020B0400000000000000" pitchFamily="34" charset="-128"/>
              </a:rPr>
              <a:t>イベントハンドリング</a:t>
            </a:r>
            <a:r>
              <a:rPr lang="en-US" altLang="ja-JP" dirty="0">
                <a:ea typeface="Yu Gothic" panose="020B0400000000000000" pitchFamily="34" charset="-128"/>
              </a:rPr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6B95FC-D5C7-4AFE-B8B1-263DA87D43E4}"/>
              </a:ext>
            </a:extLst>
          </p:cNvPr>
          <p:cNvGrpSpPr/>
          <p:nvPr/>
        </p:nvGrpSpPr>
        <p:grpSpPr>
          <a:xfrm>
            <a:off x="3819010" y="299379"/>
            <a:ext cx="7528757" cy="1136278"/>
            <a:chOff x="3561081" y="1213241"/>
            <a:chExt cx="5608818" cy="11362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4B4E5C-7EB2-49F9-87B3-A93A1C21F132}"/>
                </a:ext>
              </a:extLst>
            </p:cNvPr>
            <p:cNvSpPr txBox="1"/>
            <p:nvPr/>
          </p:nvSpPr>
          <p:spPr>
            <a:xfrm>
              <a:off x="3561081" y="1272301"/>
              <a:ext cx="5608818" cy="1077218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div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id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"example-2"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&lt;!-- `greet`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は、あらかじめ</a:t>
              </a:r>
              <a:r>
                <a:rPr lang="ko-KR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定義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したメソッドの</a:t>
              </a:r>
              <a:r>
                <a:rPr lang="ko-KR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名前 </a:t>
              </a:r>
              <a:r>
                <a:rPr lang="en-US" altLang="ko-KR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--&gt;</a:t>
              </a:r>
              <a:endPara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ko-KR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button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v-on</a:t>
              </a:r>
              <a:r>
                <a:rPr lang="en-US" altLang="ko-KR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: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click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="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greet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Greet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button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div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844E1D-2881-4DAF-BA86-01D4666BDA0F}"/>
                </a:ext>
              </a:extLst>
            </p:cNvPr>
            <p:cNvSpPr txBox="1"/>
            <p:nvPr/>
          </p:nvSpPr>
          <p:spPr>
            <a:xfrm>
              <a:off x="7935615" y="1213241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HTML</a:t>
              </a:r>
              <a:endParaRPr lang="ko-KR" altLang="en-US" sz="1600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FE54D4-41B9-4D23-9794-0D4599584424}"/>
              </a:ext>
            </a:extLst>
          </p:cNvPr>
          <p:cNvGrpSpPr/>
          <p:nvPr/>
        </p:nvGrpSpPr>
        <p:grpSpPr>
          <a:xfrm>
            <a:off x="3819010" y="1514625"/>
            <a:ext cx="7528757" cy="5016758"/>
            <a:chOff x="2988065" y="1330824"/>
            <a:chExt cx="5461000" cy="50167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4C7233-E531-42BA-9A62-EBE4B8A4E756}"/>
                </a:ext>
              </a:extLst>
            </p:cNvPr>
            <p:cNvSpPr txBox="1"/>
            <p:nvPr/>
          </p:nvSpPr>
          <p:spPr>
            <a:xfrm>
              <a:off x="2988065" y="1330824"/>
              <a:ext cx="5461000" cy="5016758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export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default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name: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"App"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components: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data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()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return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name: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"Vue.js"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};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// `methods`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オブジェクトの</a:t>
              </a:r>
              <a:r>
                <a:rPr lang="ko-KR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下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にメソッドを</a:t>
              </a:r>
              <a:r>
                <a:rPr lang="ko-KR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定義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する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methods: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greet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function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(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event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)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</a:t>
              </a:r>
              <a:r>
                <a:rPr lang="en-US" altLang="ko-KR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//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メソッド</a:t>
              </a:r>
              <a:r>
                <a:rPr lang="ko-KR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内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の </a:t>
              </a: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`</a:t>
              </a:r>
              <a:r>
                <a:rPr lang="en-US" altLang="ko-KR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this`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は、 </a:t>
              </a:r>
              <a:r>
                <a:rPr lang="en-US" altLang="ko-KR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Vue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インスタンスを</a:t>
              </a:r>
              <a:r>
                <a:rPr lang="ko-KR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参照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します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alert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(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"Hello 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+ 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this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.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name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+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"!"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);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</a:t>
              </a:r>
              <a:r>
                <a:rPr lang="en-US" altLang="ko-KR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// `event`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は、ネイティブ </a:t>
              </a:r>
              <a:r>
                <a:rPr lang="en-US" altLang="ko-KR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DOM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イベントです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if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(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event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)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alert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(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event</a:t>
              </a:r>
              <a:r>
                <a:rPr lang="en-US" altLang="ko-KR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.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target</a:t>
              </a:r>
              <a:r>
                <a:rPr lang="en-US" altLang="ko-KR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.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tagName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);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}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};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6D529-DE1A-42FE-AE80-98E938B7F5F9}"/>
                </a:ext>
              </a:extLst>
            </p:cNvPr>
            <p:cNvSpPr txBox="1"/>
            <p:nvPr/>
          </p:nvSpPr>
          <p:spPr>
            <a:xfrm>
              <a:off x="7320674" y="1341396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JS</a:t>
              </a:r>
              <a:endParaRPr lang="ko-KR" altLang="en-US" sz="1600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1650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ea typeface="Yu Gothic" panose="020B0400000000000000" pitchFamily="34" charset="-128"/>
              </a:rPr>
              <a:t>2.Vue</a:t>
            </a:r>
            <a:r>
              <a:rPr lang="ja-JP" altLang="en-US" sz="2800" dirty="0">
                <a:ea typeface="Yu Gothic" panose="020B0400000000000000" pitchFamily="34" charset="-128"/>
              </a:rPr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>
                <a:ea typeface="Yu Gothic" panose="020B0400000000000000" pitchFamily="34" charset="-128"/>
              </a:rPr>
              <a:t>Chapter4</a:t>
            </a:r>
          </a:p>
          <a:p>
            <a:r>
              <a:rPr lang="en-US" altLang="ja-JP" dirty="0">
                <a:ea typeface="Yu Gothic" panose="020B0400000000000000" pitchFamily="34" charset="-128"/>
              </a:rPr>
              <a:t>【</a:t>
            </a:r>
            <a:r>
              <a:rPr lang="ja-JP" altLang="en-US" dirty="0">
                <a:ea typeface="Yu Gothic" panose="020B0400000000000000" pitchFamily="34" charset="-128"/>
              </a:rPr>
              <a:t>イベントハンドリング</a:t>
            </a:r>
            <a:r>
              <a:rPr lang="en-US" altLang="ja-JP" dirty="0">
                <a:ea typeface="Yu Gothic" panose="020B0400000000000000" pitchFamily="34" charset="-128"/>
              </a:rPr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6B95FC-D5C7-4AFE-B8B1-263DA87D43E4}"/>
              </a:ext>
            </a:extLst>
          </p:cNvPr>
          <p:cNvGrpSpPr/>
          <p:nvPr/>
        </p:nvGrpSpPr>
        <p:grpSpPr>
          <a:xfrm>
            <a:off x="3992683" y="856732"/>
            <a:ext cx="7528757" cy="1136278"/>
            <a:chOff x="3561081" y="1213241"/>
            <a:chExt cx="5608818" cy="11362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4B4E5C-7EB2-49F9-87B3-A93A1C21F132}"/>
                </a:ext>
              </a:extLst>
            </p:cNvPr>
            <p:cNvSpPr txBox="1"/>
            <p:nvPr/>
          </p:nvSpPr>
          <p:spPr>
            <a:xfrm>
              <a:off x="3561081" y="1272301"/>
              <a:ext cx="5608818" cy="1077218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div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id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"example-3"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button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v-on</a:t>
              </a:r>
              <a:r>
                <a:rPr lang="en-US" altLang="ko-KR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: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click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="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say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(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'hi'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)"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Say hi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button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button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v-on</a:t>
              </a:r>
              <a:r>
                <a:rPr lang="en-US" altLang="ko-KR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: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click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="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say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(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'what'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)"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Say what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button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div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844E1D-2881-4DAF-BA86-01D4666BDA0F}"/>
                </a:ext>
              </a:extLst>
            </p:cNvPr>
            <p:cNvSpPr txBox="1"/>
            <p:nvPr/>
          </p:nvSpPr>
          <p:spPr>
            <a:xfrm>
              <a:off x="7935615" y="1213241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HTML</a:t>
              </a:r>
              <a:endParaRPr lang="ko-KR" altLang="en-US" sz="1600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FE54D4-41B9-4D23-9794-0D4599584424}"/>
              </a:ext>
            </a:extLst>
          </p:cNvPr>
          <p:cNvGrpSpPr/>
          <p:nvPr/>
        </p:nvGrpSpPr>
        <p:grpSpPr>
          <a:xfrm>
            <a:off x="3992683" y="2274838"/>
            <a:ext cx="7528757" cy="3293209"/>
            <a:chOff x="3114039" y="2091037"/>
            <a:chExt cx="5461000" cy="32932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4C7233-E531-42BA-9A62-EBE4B8A4E756}"/>
                </a:ext>
              </a:extLst>
            </p:cNvPr>
            <p:cNvSpPr txBox="1"/>
            <p:nvPr/>
          </p:nvSpPr>
          <p:spPr>
            <a:xfrm>
              <a:off x="3114039" y="2091037"/>
              <a:ext cx="5461000" cy="3293209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export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default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name: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"App"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components: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data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()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return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{};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// `methods`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オブジェクトの</a:t>
              </a:r>
              <a:r>
                <a:rPr lang="ko-KR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下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にメソッドを</a:t>
              </a:r>
              <a:r>
                <a:rPr lang="ko-KR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定義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する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methods: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say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function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(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message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)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alert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(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message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);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};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6D529-DE1A-42FE-AE80-98E938B7F5F9}"/>
                </a:ext>
              </a:extLst>
            </p:cNvPr>
            <p:cNvSpPr txBox="1"/>
            <p:nvPr/>
          </p:nvSpPr>
          <p:spPr>
            <a:xfrm>
              <a:off x="7451768" y="2111947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JS</a:t>
              </a:r>
              <a:endParaRPr lang="ko-KR" altLang="en-US" sz="1600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764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ea typeface="Yu Gothic" panose="020B0400000000000000" pitchFamily="34" charset="-128"/>
              </a:rPr>
              <a:t>2.Vue</a:t>
            </a:r>
            <a:r>
              <a:rPr lang="ja-JP" altLang="en-US" sz="2800" dirty="0">
                <a:ea typeface="Yu Gothic" panose="020B0400000000000000" pitchFamily="34" charset="-128"/>
              </a:rPr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>
                <a:ea typeface="Yu Gothic" panose="020B0400000000000000" pitchFamily="34" charset="-128"/>
              </a:rPr>
              <a:t>Chapter4</a:t>
            </a:r>
          </a:p>
          <a:p>
            <a:r>
              <a:rPr lang="en-US" altLang="ja-JP" dirty="0">
                <a:ea typeface="Yu Gothic" panose="020B0400000000000000" pitchFamily="34" charset="-128"/>
              </a:rPr>
              <a:t>【</a:t>
            </a:r>
            <a:r>
              <a:rPr lang="ja-JP" altLang="en-US" dirty="0">
                <a:ea typeface="Yu Gothic" panose="020B0400000000000000" pitchFamily="34" charset="-128"/>
              </a:rPr>
              <a:t>イベントハンドリング</a:t>
            </a:r>
            <a:r>
              <a:rPr lang="en-US" altLang="ja-JP" dirty="0">
                <a:ea typeface="Yu Gothic" panose="020B0400000000000000" pitchFamily="34" charset="-128"/>
              </a:rPr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6B95FC-D5C7-4AFE-B8B1-263DA87D43E4}"/>
              </a:ext>
            </a:extLst>
          </p:cNvPr>
          <p:cNvGrpSpPr/>
          <p:nvPr/>
        </p:nvGrpSpPr>
        <p:grpSpPr>
          <a:xfrm>
            <a:off x="3687883" y="501132"/>
            <a:ext cx="7528757" cy="5075818"/>
            <a:chOff x="3561081" y="1213241"/>
            <a:chExt cx="5608818" cy="50758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4B4E5C-7EB2-49F9-87B3-A93A1C21F132}"/>
                </a:ext>
              </a:extLst>
            </p:cNvPr>
            <p:cNvSpPr txBox="1"/>
            <p:nvPr/>
          </p:nvSpPr>
          <p:spPr>
            <a:xfrm>
              <a:off x="3561081" y="1272301"/>
              <a:ext cx="5608818" cy="5016758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&lt;!--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クリックイベントの伝搬が止まります </a:t>
              </a: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--&gt;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a</a:t>
              </a:r>
              <a: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v-on</a:t>
              </a:r>
              <a:r>
                <a:rPr lang="en-US" altLang="ja-JP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: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click</a:t>
              </a:r>
              <a:r>
                <a:rPr lang="en-US" altLang="ja-JP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.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stop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="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doThis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&gt;&lt;/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a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b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</a:b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&lt;!-- submit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イベントによってページがリロードされません </a:t>
              </a: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--&gt;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form</a:t>
              </a:r>
              <a: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v-on</a:t>
              </a:r>
              <a:r>
                <a:rPr lang="en-US" altLang="ja-JP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: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submit</a:t>
              </a:r>
              <a:r>
                <a:rPr lang="en-US" altLang="ja-JP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.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prevent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="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onSubmit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&gt;&lt;/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form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b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</a:b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&lt;!--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修飾子は繋げることができます </a:t>
              </a: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--&gt;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a</a:t>
              </a:r>
              <a: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v-on</a:t>
              </a:r>
              <a:r>
                <a:rPr lang="en-US" altLang="ja-JP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: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click</a:t>
              </a:r>
              <a:r>
                <a:rPr lang="en-US" altLang="ja-JP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.stop.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prevent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="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doThat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&gt;&lt;/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a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b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</a:b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&lt;!--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値を指定せず、修飾子だけ利用することもできます </a:t>
              </a: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--&gt;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form</a:t>
              </a:r>
              <a: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v-on:submit</a:t>
              </a:r>
              <a:r>
                <a:rPr lang="en-US" altLang="ja-JP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.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prevent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&gt;&lt;/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form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b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</a:b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&lt;!--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イベントリスナーを追加するときにキャプチャモードで使います </a:t>
              </a: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--&gt;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&lt;!--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言い換えれば、内部要素を対象とするイベントは、その要素によって処理される前にここで処理されます </a:t>
              </a: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--&gt;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div</a:t>
              </a:r>
              <a: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v-on</a:t>
              </a:r>
              <a:r>
                <a:rPr lang="en-US" altLang="ja-JP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: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click</a:t>
              </a:r>
              <a:r>
                <a:rPr lang="en-US" altLang="ja-JP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.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capture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="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doThis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...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div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b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</a:b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&lt;!-- </a:t>
              </a:r>
              <a:r>
                <a:rPr lang="en-US" altLang="ja-JP" sz="16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event.target</a:t>
              </a: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が要素自身のときだけ、ハンドラが呼び出されます </a:t>
              </a: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--&gt;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&lt;!--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言い換えると子要素のときは呼び出されません </a:t>
              </a: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--&gt;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  <a:p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div</a:t>
              </a:r>
              <a: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 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v-on</a:t>
              </a:r>
              <a:r>
                <a:rPr lang="en-US" altLang="ja-JP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: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click</a:t>
              </a:r>
              <a:r>
                <a:rPr lang="en-US" altLang="ja-JP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.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self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="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doThat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"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...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&lt;/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div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Yu Gothic Light" panose="020B0300000000000000" pitchFamily="34" charset="-128"/>
                </a:rPr>
                <a:t>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Yu Gothic Light" panose="020B0300000000000000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844E1D-2881-4DAF-BA86-01D4666BDA0F}"/>
                </a:ext>
              </a:extLst>
            </p:cNvPr>
            <p:cNvSpPr txBox="1"/>
            <p:nvPr/>
          </p:nvSpPr>
          <p:spPr>
            <a:xfrm>
              <a:off x="7935615" y="1213241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HTML</a:t>
              </a:r>
              <a:endParaRPr lang="ko-KR" altLang="en-US" sz="1600" b="1" dirty="0">
                <a:solidFill>
                  <a:srgbClr val="41B883"/>
                </a:solidFill>
                <a:latin typeface="Yu Gothic Light" panose="020B0300000000000000" pitchFamily="34" charset="-128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2F83E94-1B98-491F-B21C-F49A9FC57D8B}"/>
              </a:ext>
            </a:extLst>
          </p:cNvPr>
          <p:cNvSpPr txBox="1"/>
          <p:nvPr/>
        </p:nvSpPr>
        <p:spPr>
          <a:xfrm>
            <a:off x="3494941" y="5636010"/>
            <a:ext cx="7914639" cy="1159613"/>
          </a:xfrm>
          <a:prstGeom prst="rect">
            <a:avLst/>
          </a:prstGeom>
          <a:noFill/>
          <a:ln>
            <a:solidFill>
              <a:srgbClr val="41B883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1600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  <a:ea typeface="Yu Gothic Light" panose="020B0300000000000000" pitchFamily="34" charset="-128"/>
              </a:rPr>
              <a:t>修飾子を使用するとき、関連するコードが同じ順序で生成されるため注意！</a:t>
            </a:r>
            <a:endParaRPr lang="en-US" altLang="ja-JP" sz="1600" b="0" i="0" dirty="0">
              <a:solidFill>
                <a:srgbClr val="FF0000"/>
              </a:solidFill>
              <a:effectLst/>
              <a:latin typeface="Source Sans Pro" panose="020B0503030403020204" pitchFamily="34" charset="0"/>
              <a:ea typeface="Yu Gothic Light" panose="020B03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ja-JP" sz="1600" b="0" i="0" dirty="0">
                <a:solidFill>
                  <a:srgbClr val="41B883"/>
                </a:solidFill>
                <a:effectLst/>
                <a:latin typeface="Source Sans Pro" panose="020B0503030403020204" pitchFamily="34" charset="0"/>
                <a:ea typeface="Yu Gothic Light" panose="020B0300000000000000" pitchFamily="34" charset="-128"/>
              </a:rPr>
              <a:t>v:on:click.prevent.self</a:t>
            </a:r>
            <a:r>
              <a:rPr lang="ja-JP" altLang="en-US" sz="16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  <a:ea typeface="Yu Gothic Light" panose="020B0300000000000000" pitchFamily="34" charset="-128"/>
              </a:rPr>
              <a:t>を使用すると</a:t>
            </a:r>
            <a:r>
              <a:rPr lang="ja-JP" altLang="en-US" sz="1600" b="1" i="0" dirty="0">
                <a:solidFill>
                  <a:srgbClr val="273849"/>
                </a:solidFill>
                <a:effectLst/>
                <a:latin typeface="Source Sans Pro" panose="020B0503030403020204" pitchFamily="34" charset="0"/>
                <a:ea typeface="Yu Gothic Light" panose="020B0300000000000000" pitchFamily="34" charset="-128"/>
              </a:rPr>
              <a:t>全てのクリックイベント</a:t>
            </a:r>
            <a:r>
              <a:rPr lang="ja-JP" altLang="en-US" sz="16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  <a:ea typeface="Yu Gothic Light" panose="020B0300000000000000" pitchFamily="34" charset="-128"/>
              </a:rPr>
              <a:t>を防ぐことはできますが、</a:t>
            </a:r>
            <a:endParaRPr lang="en-US" altLang="ja-JP" sz="1600" b="0" i="0" dirty="0">
              <a:solidFill>
                <a:srgbClr val="304455"/>
              </a:solidFill>
              <a:effectLst/>
              <a:latin typeface="Source Sans Pro" panose="020B0503030403020204" pitchFamily="34" charset="0"/>
              <a:ea typeface="Yu Gothic Light" panose="020B03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ja-JP" sz="1600" b="0" i="0" dirty="0">
                <a:solidFill>
                  <a:srgbClr val="41B883"/>
                </a:solidFill>
                <a:effectLst/>
                <a:latin typeface="Source Sans Pro" panose="020B0503030403020204" pitchFamily="34" charset="0"/>
                <a:ea typeface="Yu Gothic Light" panose="020B0300000000000000" pitchFamily="34" charset="-128"/>
              </a:rPr>
              <a:t>v:on:click.self.prevent</a:t>
            </a:r>
            <a:r>
              <a:rPr lang="ja-JP" altLang="en-US" sz="16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  <a:ea typeface="Yu Gothic Light" panose="020B0300000000000000" pitchFamily="34" charset="-128"/>
              </a:rPr>
              <a:t>は要素自身におけるクリックイベントを防ぐだけです。</a:t>
            </a:r>
            <a:endParaRPr lang="ko-KR" altLang="en-US" sz="1600" dirty="0">
              <a:solidFill>
                <a:srgbClr val="35495E"/>
              </a:solidFill>
              <a:latin typeface="Yu Gothic Light" panose="020B0300000000000000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E65144-7B4D-4051-8489-F3B98BC89518}"/>
              </a:ext>
            </a:extLst>
          </p:cNvPr>
          <p:cNvSpPr txBox="1"/>
          <p:nvPr/>
        </p:nvSpPr>
        <p:spPr>
          <a:xfrm rot="19939996">
            <a:off x="3245492" y="5562087"/>
            <a:ext cx="702101" cy="369332"/>
          </a:xfrm>
          <a:prstGeom prst="rect">
            <a:avLst/>
          </a:prstGeom>
          <a:solidFill>
            <a:schemeClr val="bg1"/>
          </a:solidFill>
          <a:ln>
            <a:solidFill>
              <a:srgbClr val="41B88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Tip</a:t>
            </a:r>
            <a:endParaRPr lang="ko-KR" altLang="en-US" b="1" dirty="0">
              <a:latin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82780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9DC35-7B8A-4EF0-9A3E-782497D0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355" y="2119746"/>
            <a:ext cx="7465291" cy="2618509"/>
          </a:xfrm>
        </p:spPr>
        <p:txBody>
          <a:bodyPr/>
          <a:lstStyle/>
          <a:p>
            <a:r>
              <a:rPr lang="en-US" altLang="ko-KR" dirty="0">
                <a:ea typeface="Yu Gothic" panose="020B0400000000000000" pitchFamily="34" charset="-128"/>
              </a:rPr>
              <a:t>3. Vue</a:t>
            </a:r>
            <a:r>
              <a:rPr lang="ja-JP" altLang="en-US" dirty="0">
                <a:ea typeface="Yu Gothic" panose="020B0400000000000000" pitchFamily="34" charset="-128"/>
              </a:rPr>
              <a:t>基本構文</a:t>
            </a:r>
            <a:br>
              <a:rPr lang="en-US" altLang="ja-JP" dirty="0">
                <a:ea typeface="Yu Gothic" panose="020B0400000000000000" pitchFamily="34" charset="-128"/>
              </a:rPr>
            </a:br>
            <a:br>
              <a:rPr lang="en-US" altLang="ja-JP" dirty="0">
                <a:ea typeface="Yu Gothic" panose="020B0400000000000000" pitchFamily="34" charset="-128"/>
              </a:rPr>
            </a:br>
            <a:r>
              <a:rPr lang="en-US" altLang="ja-JP" dirty="0">
                <a:ea typeface="Yu Gothic" panose="020B0400000000000000" pitchFamily="34" charset="-128"/>
              </a:rPr>
              <a:t>chapter5</a:t>
            </a:r>
            <a:br>
              <a:rPr lang="en-US" altLang="ko-KR" dirty="0">
                <a:ea typeface="Yu Gothic" panose="020B0400000000000000" pitchFamily="34" charset="-128"/>
              </a:rPr>
            </a:br>
            <a:r>
              <a:rPr lang="en-US" altLang="ja-JP" dirty="0">
                <a:ea typeface="Yu Gothic" panose="020B0400000000000000" pitchFamily="34" charset="-128"/>
              </a:rPr>
              <a:t>【</a:t>
            </a:r>
            <a:r>
              <a:rPr lang="ja-JP" altLang="en-US" dirty="0">
                <a:ea typeface="Yu Gothic" panose="020B0400000000000000" pitchFamily="34" charset="-128"/>
              </a:rPr>
              <a:t>フォーム入力バインディング</a:t>
            </a:r>
            <a:r>
              <a:rPr lang="en-US" altLang="ja-JP" dirty="0">
                <a:ea typeface="Yu Gothic" panose="020B0400000000000000" pitchFamily="34" charset="-128"/>
              </a:rPr>
              <a:t>】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17DBA7-9509-48EE-A5CA-2B167555AD49}"/>
              </a:ext>
            </a:extLst>
          </p:cNvPr>
          <p:cNvGrpSpPr/>
          <p:nvPr/>
        </p:nvGrpSpPr>
        <p:grpSpPr>
          <a:xfrm>
            <a:off x="358775" y="2627569"/>
            <a:ext cx="1863725" cy="3892381"/>
            <a:chOff x="358775" y="2627569"/>
            <a:chExt cx="1863725" cy="3892381"/>
          </a:xfrm>
        </p:grpSpPr>
        <p:pic>
          <p:nvPicPr>
            <p:cNvPr id="20" name="그래픽 19" descr="간판을 들고 있는 남자">
              <a:extLst>
                <a:ext uri="{FF2B5EF4-FFF2-40B4-BE49-F238E27FC236}">
                  <a16:creationId xmlns:a16="http://schemas.microsoft.com/office/drawing/2014/main" id="{32C95372-D935-435B-9505-394B9E958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775" y="2627569"/>
              <a:ext cx="1863725" cy="3892381"/>
            </a:xfrm>
            <a:prstGeom prst="rect">
              <a:avLst/>
            </a:prstGeom>
          </p:spPr>
        </p:pic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992C669B-0EB3-4CA5-99B4-B46B059F2203}"/>
                </a:ext>
              </a:extLst>
            </p:cNvPr>
            <p:cNvSpPr txBox="1">
              <a:spLocks/>
            </p:cNvSpPr>
            <p:nvPr/>
          </p:nvSpPr>
          <p:spPr>
            <a:xfrm>
              <a:off x="617767" y="3835332"/>
              <a:ext cx="1345739" cy="533467"/>
            </a:xfrm>
            <a:prstGeom prst="rect">
              <a:avLst/>
            </a:prstGeom>
            <a:ln w="3175">
              <a:solidFill>
                <a:schemeClr val="bg1">
                  <a:lumMod val="85000"/>
                  <a:alpha val="5000"/>
                </a:schemeClr>
              </a:solidFill>
            </a:ln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4000" b="1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C477F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ja-JP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*</a:t>
              </a:r>
              <a:r>
                <a:rPr lang="ja-JP" altLang="en-US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キーワード</a:t>
              </a:r>
              <a:endParaRPr lang="en-US" altLang="ja-JP" sz="12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v-model</a:t>
              </a:r>
              <a:endParaRPr lang="ko-KR" altLang="en-US" sz="1200" dirty="0">
                <a:latin typeface="Yu Gothic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646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ea typeface="Yu Gothic" panose="020B0400000000000000" pitchFamily="34" charset="-128"/>
              </a:rPr>
              <a:t>2.Vue</a:t>
            </a:r>
            <a:r>
              <a:rPr lang="ja-JP" altLang="en-US" sz="2800" dirty="0">
                <a:ea typeface="Yu Gothic" panose="020B0400000000000000" pitchFamily="34" charset="-128"/>
              </a:rPr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>
                <a:ea typeface="Yu Gothic" panose="020B0400000000000000" pitchFamily="34" charset="-128"/>
              </a:rPr>
              <a:t>Chapter5</a:t>
            </a:r>
          </a:p>
          <a:p>
            <a:r>
              <a:rPr lang="en-US" altLang="ja-JP" spc="-150" dirty="0">
                <a:ea typeface="Yu Gothic" panose="020B0400000000000000" pitchFamily="34" charset="-128"/>
              </a:rPr>
              <a:t>【</a:t>
            </a:r>
            <a:r>
              <a:rPr lang="ja-JP" altLang="en-US" spc="-150" dirty="0">
                <a:ea typeface="Yu Gothic" panose="020B0400000000000000" pitchFamily="34" charset="-128"/>
              </a:rPr>
              <a:t>フォーム入力バインディング</a:t>
            </a:r>
            <a:r>
              <a:rPr lang="en-US" altLang="ja-JP" spc="-150" dirty="0">
                <a:ea typeface="Yu Gothic" panose="020B0400000000000000" pitchFamily="34" charset="-128"/>
              </a:rPr>
              <a:t>】</a:t>
            </a:r>
            <a:endParaRPr lang="ko-KR" altLang="en-US" spc="-15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4E8F3F2-A50A-4064-A7BB-D57119AADB89}"/>
              </a:ext>
            </a:extLst>
          </p:cNvPr>
          <p:cNvGrpSpPr/>
          <p:nvPr/>
        </p:nvGrpSpPr>
        <p:grpSpPr>
          <a:xfrm>
            <a:off x="5072070" y="327517"/>
            <a:ext cx="6965474" cy="6202966"/>
            <a:chOff x="4938395" y="327517"/>
            <a:chExt cx="6965474" cy="620296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92CDF2C-F104-4039-B2A8-EE6D59BCF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8395" y="327517"/>
              <a:ext cx="4509653" cy="62029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말풍선: 사각형 9">
              <a:extLst>
                <a:ext uri="{FF2B5EF4-FFF2-40B4-BE49-F238E27FC236}">
                  <a16:creationId xmlns:a16="http://schemas.microsoft.com/office/drawing/2014/main" id="{B03F814F-5884-4779-AD9A-F03B8A28CBD4}"/>
                </a:ext>
              </a:extLst>
            </p:cNvPr>
            <p:cNvSpPr/>
            <p:nvPr/>
          </p:nvSpPr>
          <p:spPr>
            <a:xfrm>
              <a:off x="8147390" y="789136"/>
              <a:ext cx="2956619" cy="398522"/>
            </a:xfrm>
            <a:prstGeom prst="wedgeRectCallout">
              <a:avLst>
                <a:gd name="adj1" fmla="val -63814"/>
                <a:gd name="adj2" fmla="val 168620"/>
              </a:avLst>
            </a:prstGeom>
            <a:solidFill>
              <a:srgbClr val="41B883"/>
            </a:solidFill>
            <a:ln>
              <a:solidFill>
                <a:srgbClr val="41B88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V-model:nameKanji</a:t>
              </a:r>
              <a:endParaRPr lang="ko-KR" altLang="en-US" b="1" dirty="0">
                <a:latin typeface="Yu Gothic Light" panose="020B0300000000000000" pitchFamily="34" charset="-128"/>
              </a:endParaRPr>
            </a:p>
          </p:txBody>
        </p:sp>
        <p:sp>
          <p:nvSpPr>
            <p:cNvPr id="11" name="말풍선: 사각형 10">
              <a:extLst>
                <a:ext uri="{FF2B5EF4-FFF2-40B4-BE49-F238E27FC236}">
                  <a16:creationId xmlns:a16="http://schemas.microsoft.com/office/drawing/2014/main" id="{F29689EA-7662-4D29-8D5B-78B3C8C76D70}"/>
                </a:ext>
              </a:extLst>
            </p:cNvPr>
            <p:cNvSpPr/>
            <p:nvPr/>
          </p:nvSpPr>
          <p:spPr>
            <a:xfrm>
              <a:off x="8659119" y="1550843"/>
              <a:ext cx="2956619" cy="398522"/>
            </a:xfrm>
            <a:prstGeom prst="wedgeRectCallout">
              <a:avLst>
                <a:gd name="adj1" fmla="val -69656"/>
                <a:gd name="adj2" fmla="val 132928"/>
              </a:avLst>
            </a:prstGeom>
            <a:solidFill>
              <a:srgbClr val="41B883"/>
            </a:solidFill>
            <a:ln>
              <a:solidFill>
                <a:srgbClr val="41B88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V-model:nameKana</a:t>
              </a:r>
              <a:endParaRPr lang="ko-KR" altLang="en-US" b="1" dirty="0">
                <a:latin typeface="Yu Gothic Light" panose="020B0300000000000000" pitchFamily="34" charset="-128"/>
              </a:endParaRPr>
            </a:p>
          </p:txBody>
        </p:sp>
        <p:sp>
          <p:nvSpPr>
            <p:cNvPr id="12" name="말풍선: 사각형 11">
              <a:extLst>
                <a:ext uri="{FF2B5EF4-FFF2-40B4-BE49-F238E27FC236}">
                  <a16:creationId xmlns:a16="http://schemas.microsoft.com/office/drawing/2014/main" id="{9347B927-5C0B-492F-A4C2-D14D23F2BFFF}"/>
                </a:ext>
              </a:extLst>
            </p:cNvPr>
            <p:cNvSpPr/>
            <p:nvPr/>
          </p:nvSpPr>
          <p:spPr>
            <a:xfrm>
              <a:off x="8947250" y="2312550"/>
              <a:ext cx="2956619" cy="398522"/>
            </a:xfrm>
            <a:prstGeom prst="wedgeRectCallout">
              <a:avLst>
                <a:gd name="adj1" fmla="val -72405"/>
                <a:gd name="adj2" fmla="val 79390"/>
              </a:avLst>
            </a:prstGeom>
            <a:solidFill>
              <a:srgbClr val="41B883"/>
            </a:solidFill>
            <a:ln>
              <a:solidFill>
                <a:srgbClr val="41B88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V-model:address</a:t>
              </a:r>
              <a:endParaRPr lang="ko-KR" altLang="en-US" b="1" dirty="0">
                <a:latin typeface="Yu Gothic Light" panose="020B0300000000000000" pitchFamily="34" charset="-128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3883E46-5286-46A9-B839-1C051C1BC28B}"/>
              </a:ext>
            </a:extLst>
          </p:cNvPr>
          <p:cNvGrpSpPr/>
          <p:nvPr/>
        </p:nvGrpSpPr>
        <p:grpSpPr>
          <a:xfrm>
            <a:off x="2904380" y="3729921"/>
            <a:ext cx="3191620" cy="3134786"/>
            <a:chOff x="2904380" y="3729921"/>
            <a:chExt cx="3191620" cy="313478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AE33604-F1F3-480E-9BD3-08040B0456E5}"/>
                </a:ext>
              </a:extLst>
            </p:cNvPr>
            <p:cNvGrpSpPr/>
            <p:nvPr/>
          </p:nvGrpSpPr>
          <p:grpSpPr>
            <a:xfrm>
              <a:off x="2904380" y="5030967"/>
              <a:ext cx="1914525" cy="1833740"/>
              <a:chOff x="3157545" y="4755182"/>
              <a:chExt cx="1914525" cy="1833740"/>
            </a:xfrm>
          </p:grpSpPr>
          <p:pic>
            <p:nvPicPr>
              <p:cNvPr id="14" name="그래픽 13" descr="손을 든 여자">
                <a:extLst>
                  <a:ext uri="{FF2B5EF4-FFF2-40B4-BE49-F238E27FC236}">
                    <a16:creationId xmlns:a16="http://schemas.microsoft.com/office/drawing/2014/main" id="{63CE2EB9-D725-4B10-AFFB-EBD1FBCA1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157545" y="5388772"/>
                <a:ext cx="1914525" cy="1200150"/>
              </a:xfrm>
              <a:prstGeom prst="rect">
                <a:avLst/>
              </a:prstGeom>
            </p:spPr>
          </p:pic>
          <p:pic>
            <p:nvPicPr>
              <p:cNvPr id="16" name="그래픽 15" descr="앞머리가 있는 여자">
                <a:extLst>
                  <a:ext uri="{FF2B5EF4-FFF2-40B4-BE49-F238E27FC236}">
                    <a16:creationId xmlns:a16="http://schemas.microsoft.com/office/drawing/2014/main" id="{E2117D62-DD3A-403A-ABC7-418D51D7A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71858" y="4755182"/>
                <a:ext cx="742950" cy="857250"/>
              </a:xfrm>
              <a:prstGeom prst="rect">
                <a:avLst/>
              </a:prstGeom>
            </p:spPr>
          </p:pic>
          <p:pic>
            <p:nvPicPr>
              <p:cNvPr id="18" name="그래픽 17" descr="혼란스러운 얼굴">
                <a:extLst>
                  <a:ext uri="{FF2B5EF4-FFF2-40B4-BE49-F238E27FC236}">
                    <a16:creationId xmlns:a16="http://schemas.microsoft.com/office/drawing/2014/main" id="{A0E2BED8-50FB-4C12-B67D-E8AE854BA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951893" y="5061694"/>
                <a:ext cx="304800" cy="381000"/>
              </a:xfrm>
              <a:prstGeom prst="rect">
                <a:avLst/>
              </a:prstGeom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08D3DC0-DC19-4ADE-A170-D74509E46022}"/>
                </a:ext>
              </a:extLst>
            </p:cNvPr>
            <p:cNvGrpSpPr/>
            <p:nvPr/>
          </p:nvGrpSpPr>
          <p:grpSpPr>
            <a:xfrm>
              <a:off x="3547944" y="3729921"/>
              <a:ext cx="2548056" cy="1356207"/>
              <a:chOff x="3547944" y="3729921"/>
              <a:chExt cx="2548056" cy="1356207"/>
            </a:xfrm>
          </p:grpSpPr>
          <p:pic>
            <p:nvPicPr>
              <p:cNvPr id="20" name="그래픽 19" descr="길쭉한 말풍선">
                <a:extLst>
                  <a:ext uri="{FF2B5EF4-FFF2-40B4-BE49-F238E27FC236}">
                    <a16:creationId xmlns:a16="http://schemas.microsoft.com/office/drawing/2014/main" id="{82F87BCA-4719-4CF1-B88E-1DA4CC38F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47944" y="3729921"/>
                <a:ext cx="2517311" cy="135620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3BDA1C-9EE1-4133-8385-99C0EA0CE378}"/>
                  </a:ext>
                </a:extLst>
              </p:cNvPr>
              <p:cNvSpPr txBox="1"/>
              <p:nvPr/>
            </p:nvSpPr>
            <p:spPr>
              <a:xfrm>
                <a:off x="3901744" y="4032074"/>
                <a:ext cx="2194256" cy="617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フォーム入力したデータを</a:t>
                </a:r>
                <a:endParaRPr lang="en-US" altLang="ja-JP" sz="1200" dirty="0"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簡単に扱う方法は？</a:t>
                </a:r>
                <a:endParaRPr lang="ko-KR" altLang="en-US" sz="1200" dirty="0">
                  <a:latin typeface="Yu Gothic Light" panose="020B0300000000000000" pitchFamily="34" charset="-128"/>
                </a:endParaRPr>
              </a:p>
            </p:txBody>
          </p:sp>
        </p:grp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57FCF7AE-F9D9-4A77-89F8-49D71796BD5F}"/>
              </a:ext>
            </a:extLst>
          </p:cNvPr>
          <p:cNvGrpSpPr/>
          <p:nvPr/>
        </p:nvGrpSpPr>
        <p:grpSpPr>
          <a:xfrm>
            <a:off x="8674753" y="3508140"/>
            <a:ext cx="3391931" cy="3325095"/>
            <a:chOff x="8674753" y="3508140"/>
            <a:chExt cx="3391931" cy="3325095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274A799D-3C54-4A7A-B2D4-1013D5E9077C}"/>
                </a:ext>
              </a:extLst>
            </p:cNvPr>
            <p:cNvGrpSpPr/>
            <p:nvPr/>
          </p:nvGrpSpPr>
          <p:grpSpPr>
            <a:xfrm>
              <a:off x="8674753" y="3508140"/>
              <a:ext cx="2975235" cy="1658484"/>
              <a:chOff x="8674753" y="3508140"/>
              <a:chExt cx="2975235" cy="1658484"/>
            </a:xfrm>
          </p:grpSpPr>
          <p:pic>
            <p:nvPicPr>
              <p:cNvPr id="94" name="그래픽 93" descr="길쭉한 말풍선">
                <a:extLst>
                  <a:ext uri="{FF2B5EF4-FFF2-40B4-BE49-F238E27FC236}">
                    <a16:creationId xmlns:a16="http://schemas.microsoft.com/office/drawing/2014/main" id="{D1580DAC-D18F-4A0B-892E-CD72D9FF7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8674753" y="3508140"/>
                <a:ext cx="2908251" cy="1658484"/>
              </a:xfrm>
              <a:prstGeom prst="rect">
                <a:avLst/>
              </a:prstGeom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008E0D0-DF2D-4A03-AED0-F19B22CB58A8}"/>
                  </a:ext>
                </a:extLst>
              </p:cNvPr>
              <p:cNvSpPr txBox="1"/>
              <p:nvPr/>
            </p:nvSpPr>
            <p:spPr>
              <a:xfrm>
                <a:off x="8944003" y="3703404"/>
                <a:ext cx="2705985" cy="89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ja-JP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V-model</a:t>
                </a:r>
                <a:r>
                  <a:rPr lang="ja-JP" altLang="en-US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を利用してフォームに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簡単につなぎ合わせることが</a:t>
                </a:r>
                <a:endParaRPr lang="en-US" altLang="ja-JP" sz="1200" dirty="0">
                  <a:latin typeface="Yu Gothic Light" panose="020B0300000000000000" pitchFamily="34" charset="-128"/>
                  <a:ea typeface="Yu Gothic Light" panose="020B03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1200" dirty="0">
                    <a:latin typeface="Yu Gothic Light" panose="020B0300000000000000" pitchFamily="34" charset="-128"/>
                    <a:ea typeface="Yu Gothic Light" panose="020B0300000000000000" pitchFamily="34" charset="-128"/>
                  </a:rPr>
                  <a:t>できます。</a:t>
                </a:r>
                <a:endParaRPr lang="ko-KR" altLang="en-US" sz="1200" dirty="0">
                  <a:latin typeface="Yu Gothic Light" panose="020B0300000000000000" pitchFamily="34" charset="-128"/>
                </a:endParaRP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3A9B237E-B81A-4154-9284-133D8FA6039F}"/>
                </a:ext>
              </a:extLst>
            </p:cNvPr>
            <p:cNvGrpSpPr/>
            <p:nvPr/>
          </p:nvGrpSpPr>
          <p:grpSpPr>
            <a:xfrm>
              <a:off x="10676034" y="5089530"/>
              <a:ext cx="1390650" cy="1743705"/>
              <a:chOff x="10676034" y="5089530"/>
              <a:chExt cx="1390650" cy="1743705"/>
            </a:xfrm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E17D2A62-B707-4EA8-A81C-8DA46C2ACDE9}"/>
                  </a:ext>
                </a:extLst>
              </p:cNvPr>
              <p:cNvGrpSpPr/>
              <p:nvPr/>
            </p:nvGrpSpPr>
            <p:grpSpPr>
              <a:xfrm flipH="1">
                <a:off x="10676034" y="5089530"/>
                <a:ext cx="1390650" cy="1743705"/>
                <a:chOff x="10559234" y="5038730"/>
                <a:chExt cx="1390650" cy="1743705"/>
              </a:xfrm>
            </p:grpSpPr>
            <p:pic>
              <p:nvPicPr>
                <p:cNvPr id="90" name="그래픽 89" descr="폴더를 가지고 있는 남자">
                  <a:extLst>
                    <a:ext uri="{FF2B5EF4-FFF2-40B4-BE49-F238E27FC236}">
                      <a16:creationId xmlns:a16="http://schemas.microsoft.com/office/drawing/2014/main" id="{01834FAA-81C4-452E-A0A5-5EBD6EAEDA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59234" y="5582285"/>
                  <a:ext cx="1390650" cy="1200150"/>
                </a:xfrm>
                <a:prstGeom prst="rect">
                  <a:avLst/>
                </a:prstGeom>
              </p:spPr>
            </p:pic>
            <p:pic>
              <p:nvPicPr>
                <p:cNvPr id="92" name="그래픽 91" descr="곱슬 머리를 가진 아이">
                  <a:extLst>
                    <a:ext uri="{FF2B5EF4-FFF2-40B4-BE49-F238E27FC236}">
                      <a16:creationId xmlns:a16="http://schemas.microsoft.com/office/drawing/2014/main" id="{E8DDC587-FFF1-4FDD-971F-441C76A159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56426" y="5038730"/>
                  <a:ext cx="657225" cy="723900"/>
                </a:xfrm>
                <a:prstGeom prst="rect">
                  <a:avLst/>
                </a:prstGeom>
              </p:spPr>
            </p:pic>
          </p:grpSp>
          <p:pic>
            <p:nvPicPr>
              <p:cNvPr id="97" name="그래픽 96" descr="웃는 얼굴">
                <a:extLst>
                  <a:ext uri="{FF2B5EF4-FFF2-40B4-BE49-F238E27FC236}">
                    <a16:creationId xmlns:a16="http://schemas.microsoft.com/office/drawing/2014/main" id="{CE04C587-0594-4FCD-985A-E7508CA00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flipH="1">
                <a:off x="11157999" y="5362201"/>
                <a:ext cx="304800" cy="3143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568210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>
            <a:extLst>
              <a:ext uri="{FF2B5EF4-FFF2-40B4-BE49-F238E27FC236}">
                <a16:creationId xmlns:a16="http://schemas.microsoft.com/office/drawing/2014/main" id="{95A7308E-655A-437C-8551-5F0E6AB3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1"/>
            <a:ext cx="3331772" cy="289471"/>
          </a:xfrm>
        </p:spPr>
        <p:txBody>
          <a:bodyPr/>
          <a:lstStyle/>
          <a:p>
            <a:pPr algn="l"/>
            <a:r>
              <a:rPr lang="en-US" altLang="ko-KR" sz="1100" dirty="0">
                <a:solidFill>
                  <a:srgbClr val="FBFFFB"/>
                </a:solidFill>
                <a:ea typeface="Yu Gothic" panose="020B0400000000000000" pitchFamily="34" charset="-128"/>
              </a:rPr>
              <a:t>VUE</a:t>
            </a:r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基本構文　</a:t>
            </a:r>
            <a:r>
              <a:rPr lang="en-US" altLang="ja-JP" sz="1100" dirty="0">
                <a:solidFill>
                  <a:srgbClr val="FBFFFB"/>
                </a:solidFill>
                <a:ea typeface="Yu Gothic" panose="020B0400000000000000" pitchFamily="34" charset="-128"/>
              </a:rPr>
              <a:t>Chapter5. </a:t>
            </a:r>
            <a:r>
              <a:rPr lang="ja-JP" altLang="en-US" sz="1100" dirty="0">
                <a:solidFill>
                  <a:srgbClr val="FBFFFB"/>
                </a:solidFill>
                <a:ea typeface="Yu Gothic" panose="020B0400000000000000" pitchFamily="34" charset="-128"/>
              </a:rPr>
              <a:t>フォーム入力バインディング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DA63EA-62D0-4937-B70F-6DF978D76E1E}"/>
              </a:ext>
            </a:extLst>
          </p:cNvPr>
          <p:cNvSpPr txBox="1"/>
          <p:nvPr/>
        </p:nvSpPr>
        <p:spPr>
          <a:xfrm>
            <a:off x="427038" y="6000105"/>
            <a:ext cx="508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・サンプルコード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: 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hlinkClick r:id="rId2"/>
              </a:rPr>
              <a:t>https://github.com/github-Ahn/PSSMiniPrj</a:t>
            </a: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　</a:t>
            </a:r>
            <a:endParaRPr lang="en-US" altLang="ja-JP" sz="1200" dirty="0">
              <a:solidFill>
                <a:schemeClr val="accent1">
                  <a:lumMod val="50000"/>
                </a:schemeClr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・プロジェクト名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: sample_prj_chapter5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Yu Gothic Light" panose="020B03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6A7BF4-38FC-4678-ABE3-9FA9FCE7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60" y="394306"/>
            <a:ext cx="9784080" cy="5503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42495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9DC35-7B8A-4EF0-9A3E-782497D0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425" y="2119746"/>
            <a:ext cx="6723150" cy="2618509"/>
          </a:xfrm>
        </p:spPr>
        <p:txBody>
          <a:bodyPr/>
          <a:lstStyle/>
          <a:p>
            <a:r>
              <a:rPr lang="en-US" altLang="ko-KR" dirty="0">
                <a:ea typeface="Yu Gothic" panose="020B0400000000000000" pitchFamily="34" charset="-128"/>
              </a:rPr>
              <a:t>4. </a:t>
            </a:r>
            <a:r>
              <a:rPr lang="ja-JP" altLang="en-US" dirty="0">
                <a:ea typeface="Yu Gothic" panose="020B0400000000000000" pitchFamily="34" charset="-128"/>
              </a:rPr>
              <a:t>ミニプロジェクト</a:t>
            </a:r>
            <a:br>
              <a:rPr lang="en-US" altLang="ja-JP" dirty="0">
                <a:ea typeface="Yu Gothic" panose="020B0400000000000000" pitchFamily="34" charset="-128"/>
              </a:rPr>
            </a:br>
            <a:br>
              <a:rPr lang="en-US" altLang="ja-JP" dirty="0">
                <a:ea typeface="Yu Gothic" panose="020B0400000000000000" pitchFamily="34" charset="-128"/>
              </a:rPr>
            </a:br>
            <a:r>
              <a:rPr lang="ja-JP" altLang="en-US" dirty="0">
                <a:ea typeface="Yu Gothic" panose="020B0400000000000000" pitchFamily="34" charset="-128"/>
              </a:rPr>
              <a:t>テーマ：</a:t>
            </a:r>
            <a:r>
              <a:rPr lang="en-US" altLang="ja-JP" dirty="0">
                <a:ea typeface="Yu Gothic" panose="020B0400000000000000" pitchFamily="34" charset="-128"/>
              </a:rPr>
              <a:t>Vue</a:t>
            </a:r>
            <a:r>
              <a:rPr lang="ja-JP" altLang="en-US" dirty="0">
                <a:ea typeface="Yu Gothic" panose="020B0400000000000000" pitchFamily="34" charset="-128"/>
              </a:rPr>
              <a:t>で作る掲示板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183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EAC95DA4-116F-456E-B9D5-E7E10F23038C}"/>
              </a:ext>
            </a:extLst>
          </p:cNvPr>
          <p:cNvGrpSpPr/>
          <p:nvPr/>
        </p:nvGrpSpPr>
        <p:grpSpPr>
          <a:xfrm>
            <a:off x="0" y="3332"/>
            <a:ext cx="12192000" cy="6858000"/>
            <a:chOff x="0" y="0"/>
            <a:chExt cx="12192000" cy="6858000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77B6F8F4-B22A-48ED-8251-93A95685C42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57" name="직사각형 8">
              <a:extLst>
                <a:ext uri="{FF2B5EF4-FFF2-40B4-BE49-F238E27FC236}">
                  <a16:creationId xmlns:a16="http://schemas.microsoft.com/office/drawing/2014/main" id="{93C68716-3DDB-42E5-A0B0-A29888FE277F}"/>
                </a:ext>
              </a:extLst>
            </p:cNvPr>
            <p:cNvSpPr/>
            <p:nvPr/>
          </p:nvSpPr>
          <p:spPr>
            <a:xfrm>
              <a:off x="0" y="0"/>
              <a:ext cx="12192000" cy="11459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	</a:t>
              </a:r>
              <a:endParaRPr lang="ko-KR" altLang="en-US" dirty="0">
                <a:solidFill>
                  <a:prstClr val="white"/>
                </a:solidFill>
                <a:latin typeface="Yu Gothic Light" panose="020B0300000000000000" pitchFamily="34" charset="-128"/>
              </a:endParaRPr>
            </a:p>
          </p:txBody>
        </p:sp>
      </p:grp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43866565-B0E1-40F6-B8A4-AB27455B7C8D}"/>
              </a:ext>
            </a:extLst>
          </p:cNvPr>
          <p:cNvGrpSpPr/>
          <p:nvPr/>
        </p:nvGrpSpPr>
        <p:grpSpPr>
          <a:xfrm>
            <a:off x="0" y="82393"/>
            <a:ext cx="12192000" cy="1111408"/>
            <a:chOff x="0" y="1592"/>
            <a:chExt cx="12192000" cy="1145951"/>
          </a:xfrm>
        </p:grpSpPr>
        <p:sp>
          <p:nvSpPr>
            <p:cNvPr id="80" name="직사각형 8">
              <a:extLst>
                <a:ext uri="{FF2B5EF4-FFF2-40B4-BE49-F238E27FC236}">
                  <a16:creationId xmlns:a16="http://schemas.microsoft.com/office/drawing/2014/main" id="{2ABC3ACD-26BC-4042-BB23-CDFD24616747}"/>
                </a:ext>
              </a:extLst>
            </p:cNvPr>
            <p:cNvSpPr/>
            <p:nvPr/>
          </p:nvSpPr>
          <p:spPr>
            <a:xfrm>
              <a:off x="0" y="1592"/>
              <a:ext cx="12192000" cy="11459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	</a:t>
              </a:r>
              <a:endParaRPr lang="ko-KR" altLang="en-US" dirty="0">
                <a:solidFill>
                  <a:prstClr val="white"/>
                </a:solidFill>
                <a:latin typeface="Yu Gothic Light" panose="020B0300000000000000" pitchFamily="34" charset="-128"/>
              </a:endParaRPr>
            </a:p>
          </p:txBody>
        </p:sp>
        <p:sp>
          <p:nvSpPr>
            <p:cNvPr id="81" name="TextBox 3">
              <a:extLst>
                <a:ext uri="{FF2B5EF4-FFF2-40B4-BE49-F238E27FC236}">
                  <a16:creationId xmlns:a16="http://schemas.microsoft.com/office/drawing/2014/main" id="{04AEF77B-4F1F-43C1-A227-8F24CE08C71F}"/>
                </a:ext>
              </a:extLst>
            </p:cNvPr>
            <p:cNvSpPr txBox="1"/>
            <p:nvPr/>
          </p:nvSpPr>
          <p:spPr>
            <a:xfrm>
              <a:off x="1598903" y="263783"/>
              <a:ext cx="500458" cy="602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200" dirty="0">
                  <a:solidFill>
                    <a:srgbClr val="5F5E58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4.</a:t>
              </a:r>
              <a:endParaRPr lang="ko-KR" altLang="en-US" sz="3200" dirty="0">
                <a:solidFill>
                  <a:srgbClr val="5F5E58"/>
                </a:solidFill>
                <a:latin typeface="Yu Gothic Light" panose="020B0300000000000000" pitchFamily="34" charset="-128"/>
              </a:endParaRPr>
            </a:p>
          </p:txBody>
        </p:sp>
        <p:sp>
          <p:nvSpPr>
            <p:cNvPr id="82" name="TextBox 5">
              <a:extLst>
                <a:ext uri="{FF2B5EF4-FFF2-40B4-BE49-F238E27FC236}">
                  <a16:creationId xmlns:a16="http://schemas.microsoft.com/office/drawing/2014/main" id="{1345498B-9F0F-4712-808C-7827E5E68F37}"/>
                </a:ext>
              </a:extLst>
            </p:cNvPr>
            <p:cNvSpPr txBox="1"/>
            <p:nvPr/>
          </p:nvSpPr>
          <p:spPr>
            <a:xfrm>
              <a:off x="1976584" y="252277"/>
              <a:ext cx="4373313" cy="602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200" spc="-150" dirty="0">
                  <a:solidFill>
                    <a:srgbClr val="5E5E5E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React </a:t>
              </a:r>
              <a:r>
                <a:rPr lang="ja-JP" altLang="en-US" sz="3200" spc="-150" dirty="0">
                  <a:solidFill>
                    <a:srgbClr val="5E5E5E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・ </a:t>
              </a:r>
              <a:r>
                <a:rPr lang="en-US" altLang="ja-JP" sz="3200" spc="-150" dirty="0">
                  <a:solidFill>
                    <a:srgbClr val="5E5E5E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Angular.js</a:t>
              </a:r>
              <a:r>
                <a:rPr lang="ja-JP" altLang="en-US" sz="3200" spc="-150" dirty="0">
                  <a:solidFill>
                    <a:srgbClr val="5E5E5E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 ・</a:t>
              </a:r>
              <a:r>
                <a:rPr lang="en-US" altLang="ja-JP" sz="3200" spc="-150" dirty="0">
                  <a:solidFill>
                    <a:srgbClr val="5E5E5E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 Vue.js</a:t>
              </a:r>
              <a:endParaRPr lang="ja-JP" altLang="en-US" sz="3200" spc="-150" dirty="0">
                <a:solidFill>
                  <a:srgbClr val="5E5E5E"/>
                </a:solidFill>
                <a:latin typeface="Yu Gothic UI" panose="020B0500000000000000" pitchFamily="50" charset="-128"/>
                <a:ea typeface="Yu Gothic UI" panose="020B0500000000000000" pitchFamily="50" charset="-128"/>
              </a:endParaRPr>
            </a:p>
          </p:txBody>
        </p:sp>
        <p:grpSp>
          <p:nvGrpSpPr>
            <p:cNvPr id="83" name="그룹 9">
              <a:extLst>
                <a:ext uri="{FF2B5EF4-FFF2-40B4-BE49-F238E27FC236}">
                  <a16:creationId xmlns:a16="http://schemas.microsoft.com/office/drawing/2014/main" id="{38ED037C-A722-4E71-8B75-6BB30B6409A1}"/>
                </a:ext>
              </a:extLst>
            </p:cNvPr>
            <p:cNvGrpSpPr/>
            <p:nvPr/>
          </p:nvGrpSpPr>
          <p:grpSpPr>
            <a:xfrm>
              <a:off x="153473" y="41354"/>
              <a:ext cx="1477933" cy="500742"/>
              <a:chOff x="153473" y="41354"/>
              <a:chExt cx="1477933" cy="500742"/>
            </a:xfrm>
          </p:grpSpPr>
          <p:grpSp>
            <p:nvGrpSpPr>
              <p:cNvPr id="84" name="그룹 55">
                <a:extLst>
                  <a:ext uri="{FF2B5EF4-FFF2-40B4-BE49-F238E27FC236}">
                    <a16:creationId xmlns:a16="http://schemas.microsoft.com/office/drawing/2014/main" id="{A24AED09-9A7B-47B5-BCEE-F2B4BC69CE2F}"/>
                  </a:ext>
                </a:extLst>
              </p:cNvPr>
              <p:cNvGrpSpPr/>
              <p:nvPr/>
            </p:nvGrpSpPr>
            <p:grpSpPr>
              <a:xfrm>
                <a:off x="153473" y="41354"/>
                <a:ext cx="1477933" cy="500742"/>
                <a:chOff x="1405070" y="1356624"/>
                <a:chExt cx="2922629" cy="990223"/>
              </a:xfrm>
            </p:grpSpPr>
            <p:grpSp>
              <p:nvGrpSpPr>
                <p:cNvPr id="86" name="그룹 56">
                  <a:extLst>
                    <a:ext uri="{FF2B5EF4-FFF2-40B4-BE49-F238E27FC236}">
                      <a16:creationId xmlns:a16="http://schemas.microsoft.com/office/drawing/2014/main" id="{BE27C3FA-E51B-4CA4-84E1-AC491B2213F1}"/>
                    </a:ext>
                  </a:extLst>
                </p:cNvPr>
                <p:cNvGrpSpPr/>
                <p:nvPr/>
              </p:nvGrpSpPr>
              <p:grpSpPr>
                <a:xfrm>
                  <a:off x="1517800" y="1356624"/>
                  <a:ext cx="800926" cy="898275"/>
                  <a:chOff x="4287797" y="1639360"/>
                  <a:chExt cx="2464982" cy="2764590"/>
                </a:xfrm>
              </p:grpSpPr>
              <p:sp>
                <p:nvSpPr>
                  <p:cNvPr id="88" name="타원 58">
                    <a:extLst>
                      <a:ext uri="{FF2B5EF4-FFF2-40B4-BE49-F238E27FC236}">
                        <a16:creationId xmlns:a16="http://schemas.microsoft.com/office/drawing/2014/main" id="{4C7AC0B7-7F94-41B4-8B1C-CEB40A030C12}"/>
                      </a:ext>
                    </a:extLst>
                  </p:cNvPr>
                  <p:cNvSpPr/>
                  <p:nvPr/>
                </p:nvSpPr>
                <p:spPr>
                  <a:xfrm>
                    <a:off x="4419142" y="2451413"/>
                    <a:ext cx="1830760" cy="1830760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rgbClr val="303494"/>
                      </a:gs>
                      <a:gs pos="0">
                        <a:srgbClr val="4472C4">
                          <a:lumMod val="60000"/>
                          <a:lumOff val="40000"/>
                        </a:srgbClr>
                      </a:gs>
                      <a:gs pos="55000">
                        <a:srgbClr val="4472C4">
                          <a:lumMod val="100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12700" cap="flat" cmpd="sng" algn="ctr">
                    <a:solidFill>
                      <a:srgbClr val="23499E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89" name="직사각형 60">
                    <a:extLst>
                      <a:ext uri="{FF2B5EF4-FFF2-40B4-BE49-F238E27FC236}">
                        <a16:creationId xmlns:a16="http://schemas.microsoft.com/office/drawing/2014/main" id="{5299BB82-E633-45E5-8532-5EBF9F424CDF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5842750" y="1782242"/>
                    <a:ext cx="175013" cy="1189724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0" name="직사각형 61">
                    <a:extLst>
                      <a:ext uri="{FF2B5EF4-FFF2-40B4-BE49-F238E27FC236}">
                        <a16:creationId xmlns:a16="http://schemas.microsoft.com/office/drawing/2014/main" id="{68832280-F536-425E-B1AF-21F233E5E1A9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6061627" y="1977882"/>
                    <a:ext cx="175012" cy="1189721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1" name="직사각형 62">
                    <a:extLst>
                      <a:ext uri="{FF2B5EF4-FFF2-40B4-BE49-F238E27FC236}">
                        <a16:creationId xmlns:a16="http://schemas.microsoft.com/office/drawing/2014/main" id="{6E850166-F901-4245-A205-CB4E33D1EB08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6281094" y="2181770"/>
                    <a:ext cx="175013" cy="1189724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2" name="직사각형 63">
                    <a:extLst>
                      <a:ext uri="{FF2B5EF4-FFF2-40B4-BE49-F238E27FC236}">
                        <a16:creationId xmlns:a16="http://schemas.microsoft.com/office/drawing/2014/main" id="{795963F3-B7D3-4616-851F-3CDF37C25E8F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6131627" y="1639360"/>
                    <a:ext cx="175013" cy="870806"/>
                  </a:xfrm>
                  <a:prstGeom prst="rect">
                    <a:avLst/>
                  </a:prstGeom>
                  <a:solidFill>
                    <a:srgbClr val="2E38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3" name="직사각형 64">
                    <a:extLst>
                      <a:ext uri="{FF2B5EF4-FFF2-40B4-BE49-F238E27FC236}">
                        <a16:creationId xmlns:a16="http://schemas.microsoft.com/office/drawing/2014/main" id="{93B4359F-723D-463C-A6CF-252BCCEB399A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6381662" y="1796644"/>
                    <a:ext cx="175013" cy="870806"/>
                  </a:xfrm>
                  <a:prstGeom prst="rect">
                    <a:avLst/>
                  </a:prstGeom>
                  <a:solidFill>
                    <a:srgbClr val="2E38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4" name="직사각형 65">
                    <a:extLst>
                      <a:ext uri="{FF2B5EF4-FFF2-40B4-BE49-F238E27FC236}">
                        <a16:creationId xmlns:a16="http://schemas.microsoft.com/office/drawing/2014/main" id="{F9EF7D58-7996-4AD4-8F8C-C74E943B9E34}"/>
                      </a:ext>
                    </a:extLst>
                  </p:cNvPr>
                  <p:cNvSpPr/>
                  <p:nvPr/>
                </p:nvSpPr>
                <p:spPr>
                  <a:xfrm rot="2601482">
                    <a:off x="6577766" y="2029797"/>
                    <a:ext cx="175013" cy="870806"/>
                  </a:xfrm>
                  <a:prstGeom prst="rect">
                    <a:avLst/>
                  </a:prstGeom>
                  <a:solidFill>
                    <a:srgbClr val="2E38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5" name="막힌 원호 66">
                    <a:extLst>
                      <a:ext uri="{FF2B5EF4-FFF2-40B4-BE49-F238E27FC236}">
                        <a16:creationId xmlns:a16="http://schemas.microsoft.com/office/drawing/2014/main" id="{34EAC34B-1366-4EE6-A320-0F04A51C6DC7}"/>
                      </a:ext>
                    </a:extLst>
                  </p:cNvPr>
                  <p:cNvSpPr/>
                  <p:nvPr/>
                </p:nvSpPr>
                <p:spPr>
                  <a:xfrm>
                    <a:off x="4287797" y="2289449"/>
                    <a:ext cx="2114501" cy="2114501"/>
                  </a:xfrm>
                  <a:prstGeom prst="blockArc">
                    <a:avLst>
                      <a:gd name="adj1" fmla="val 20759447"/>
                      <a:gd name="adj2" fmla="val 17312840"/>
                      <a:gd name="adj3" fmla="val 8532"/>
                    </a:avLst>
                  </a:prstGeom>
                  <a:solidFill>
                    <a:srgbClr val="2F3B75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6" name="막힌 원호 67">
                    <a:extLst>
                      <a:ext uri="{FF2B5EF4-FFF2-40B4-BE49-F238E27FC236}">
                        <a16:creationId xmlns:a16="http://schemas.microsoft.com/office/drawing/2014/main" id="{D60C71CE-B194-4D44-B205-E9F7BB8A906D}"/>
                      </a:ext>
                    </a:extLst>
                  </p:cNvPr>
                  <p:cNvSpPr/>
                  <p:nvPr/>
                </p:nvSpPr>
                <p:spPr>
                  <a:xfrm>
                    <a:off x="6143887" y="2460937"/>
                    <a:ext cx="318659" cy="462118"/>
                  </a:xfrm>
                  <a:prstGeom prst="blockArc">
                    <a:avLst>
                      <a:gd name="adj1" fmla="val 2825593"/>
                      <a:gd name="adj2" fmla="val 3867696"/>
                      <a:gd name="adj3" fmla="val 40071"/>
                    </a:avLst>
                  </a:prstGeom>
                  <a:solidFill>
                    <a:srgbClr val="2E38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</p:grpSp>
            <p:sp>
              <p:nvSpPr>
                <p:cNvPr id="87" name="직사각형 57">
                  <a:extLst>
                    <a:ext uri="{FF2B5EF4-FFF2-40B4-BE49-F238E27FC236}">
                      <a16:creationId xmlns:a16="http://schemas.microsoft.com/office/drawing/2014/main" id="{322B1518-A74C-4134-B2E9-FCE4D6A097E1}"/>
                    </a:ext>
                  </a:extLst>
                </p:cNvPr>
                <p:cNvSpPr/>
                <p:nvPr/>
              </p:nvSpPr>
              <p:spPr>
                <a:xfrm>
                  <a:off x="1405070" y="1441099"/>
                  <a:ext cx="2922629" cy="9057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0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A397C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PSS</a:t>
                  </a:r>
                </a:p>
              </p:txBody>
            </p:sp>
          </p:grpSp>
          <p:cxnSp>
            <p:nvCxnSpPr>
              <p:cNvPr id="85" name="직선 연결선 68">
                <a:extLst>
                  <a:ext uri="{FF2B5EF4-FFF2-40B4-BE49-F238E27FC236}">
                    <a16:creationId xmlns:a16="http://schemas.microsoft.com/office/drawing/2014/main" id="{415D7177-E426-4136-BA45-ACF171F67D75}"/>
                  </a:ext>
                </a:extLst>
              </p:cNvPr>
              <p:cNvCxnSpPr/>
              <p:nvPr/>
            </p:nvCxnSpPr>
            <p:spPr>
              <a:xfrm>
                <a:off x="165826" y="529033"/>
                <a:ext cx="1231315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5" name="図 34">
            <a:extLst>
              <a:ext uri="{FF2B5EF4-FFF2-40B4-BE49-F238E27FC236}">
                <a16:creationId xmlns:a16="http://schemas.microsoft.com/office/drawing/2014/main" id="{0DD0FC5B-11A2-46A3-8956-ABA9BA9E5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85" y="4227943"/>
            <a:ext cx="1756193" cy="1756193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E5777A2D-79F0-47A3-8E46-954C8B136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90" y="2241289"/>
            <a:ext cx="1330387" cy="1330387"/>
          </a:xfrm>
          <a:prstGeom prst="rect">
            <a:avLst/>
          </a:prstGeom>
        </p:spPr>
      </p:pic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F8FABA85-3FCE-4483-9C63-8A4884842D3B}"/>
              </a:ext>
            </a:extLst>
          </p:cNvPr>
          <p:cNvSpPr/>
          <p:nvPr/>
        </p:nvSpPr>
        <p:spPr>
          <a:xfrm>
            <a:off x="892439" y="1095338"/>
            <a:ext cx="9856243" cy="1041765"/>
          </a:xfrm>
          <a:prstGeom prst="roundRect">
            <a:avLst/>
          </a:prstGeom>
          <a:noFill/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3600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SPA</a:t>
            </a:r>
            <a:r>
              <a:rPr lang="ja-JP" altLang="en-US" sz="3600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フレームワーク</a:t>
            </a:r>
            <a:r>
              <a:rPr lang="en-US" altLang="ja-JP" sz="3600" i="1" kern="0" dirty="0">
                <a:solidFill>
                  <a:srgbClr val="0000FF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sz="4000" b="1" i="1" kern="0" dirty="0">
                <a:solidFill>
                  <a:srgbClr val="0000FF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Single Page</a:t>
            </a:r>
            <a:r>
              <a:rPr lang="en-US" altLang="ja-JP" sz="4000" b="1" i="1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lang="en-US" altLang="ja-JP" sz="4000" b="1" i="1" kern="0" dirty="0">
                <a:solidFill>
                  <a:srgbClr val="FFC000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Application</a:t>
            </a: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D23427B7-0244-4FB4-AE2C-86D7C169A3AD}"/>
              </a:ext>
            </a:extLst>
          </p:cNvPr>
          <p:cNvGrpSpPr/>
          <p:nvPr/>
        </p:nvGrpSpPr>
        <p:grpSpPr>
          <a:xfrm>
            <a:off x="377079" y="3920944"/>
            <a:ext cx="1377566" cy="1829151"/>
            <a:chOff x="911934" y="3687162"/>
            <a:chExt cx="1716235" cy="2301262"/>
          </a:xfrm>
        </p:grpSpPr>
        <p:pic>
          <p:nvPicPr>
            <p:cNvPr id="40" name="図 39">
              <a:extLst>
                <a:ext uri="{FF2B5EF4-FFF2-40B4-BE49-F238E27FC236}">
                  <a16:creationId xmlns:a16="http://schemas.microsoft.com/office/drawing/2014/main" id="{75744889-D3F9-49B0-83E2-46C395C47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1934" y="4272189"/>
              <a:ext cx="1716235" cy="1716235"/>
            </a:xfrm>
            <a:prstGeom prst="rect">
              <a:avLst/>
            </a:prstGeom>
          </p:spPr>
        </p:pic>
        <p:pic>
          <p:nvPicPr>
            <p:cNvPr id="41" name="図 40">
              <a:extLst>
                <a:ext uri="{FF2B5EF4-FFF2-40B4-BE49-F238E27FC236}">
                  <a16:creationId xmlns:a16="http://schemas.microsoft.com/office/drawing/2014/main" id="{FC3ECB36-BF99-4E82-9FFF-7C3D215A9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1300" y="3687162"/>
              <a:ext cx="1163817" cy="1163817"/>
            </a:xfrm>
            <a:prstGeom prst="rect">
              <a:avLst/>
            </a:prstGeom>
          </p:spPr>
        </p:pic>
      </p:grpSp>
      <p:sp>
        <p:nvSpPr>
          <p:cNvPr id="42" name="TextBox 52">
            <a:extLst>
              <a:ext uri="{FF2B5EF4-FFF2-40B4-BE49-F238E27FC236}">
                <a16:creationId xmlns:a16="http://schemas.microsoft.com/office/drawing/2014/main" id="{57B0EA9D-00CE-4CAD-9CFB-AEE5BE5D0767}"/>
              </a:ext>
            </a:extLst>
          </p:cNvPr>
          <p:cNvSpPr txBox="1"/>
          <p:nvPr/>
        </p:nvSpPr>
        <p:spPr>
          <a:xfrm>
            <a:off x="113980" y="3503775"/>
            <a:ext cx="188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defRPr/>
            </a:pPr>
            <a:r>
              <a:rPr lang="en-US" altLang="ko-KR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React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Yu Gothic UI" panose="020B0500000000000000" pitchFamily="50" charset="-128"/>
            </a:endParaRPr>
          </a:p>
        </p:txBody>
      </p:sp>
      <p:sp>
        <p:nvSpPr>
          <p:cNvPr id="43" name="四角形: 角を丸くする 42">
            <a:extLst>
              <a:ext uri="{FF2B5EF4-FFF2-40B4-BE49-F238E27FC236}">
                <a16:creationId xmlns:a16="http://schemas.microsoft.com/office/drawing/2014/main" id="{94658037-1A74-47AB-B5B3-493C5A395A7B}"/>
              </a:ext>
            </a:extLst>
          </p:cNvPr>
          <p:cNvSpPr/>
          <p:nvPr/>
        </p:nvSpPr>
        <p:spPr>
          <a:xfrm>
            <a:off x="2048816" y="2575548"/>
            <a:ext cx="4047184" cy="829987"/>
          </a:xfrm>
          <a:prstGeom prst="roundRect">
            <a:avLst/>
          </a:prstGeom>
          <a:noFill/>
          <a:ln w="28575">
            <a:solidFill>
              <a:srgbClr val="37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ja-JP" altLang="en-US" sz="1600" dirty="0">
                <a:solidFill>
                  <a:srgbClr val="5E5E5E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・</a:t>
            </a:r>
            <a:r>
              <a:rPr lang="en-US" altLang="ja-JP" sz="1600" dirty="0">
                <a:solidFill>
                  <a:srgbClr val="5E5E5E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Facebook</a:t>
            </a:r>
            <a:r>
              <a:rPr lang="ja-JP" altLang="en-US" sz="1600" dirty="0">
                <a:solidFill>
                  <a:srgbClr val="5E5E5E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が主導しているので安心。</a:t>
            </a:r>
            <a:br>
              <a:rPr lang="en-US" altLang="ja-JP" sz="1600" dirty="0">
                <a:solidFill>
                  <a:srgbClr val="5E5E5E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r>
              <a:rPr lang="ja-JP" altLang="en-US" sz="1600" dirty="0">
                <a:solidFill>
                  <a:srgbClr val="5E5E5E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・ライブラリであるので、利用しやすい。</a:t>
            </a:r>
            <a:endParaRPr kumimoji="1" lang="ja-JP" altLang="en-US" sz="1600" dirty="0">
              <a:solidFill>
                <a:srgbClr val="5E5E5E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F6965939-33F3-44BF-AB89-F77E034B6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2806" y="2355161"/>
            <a:ext cx="437376" cy="456336"/>
          </a:xfrm>
          <a:prstGeom prst="rect">
            <a:avLst/>
          </a:prstGeom>
        </p:spPr>
      </p:pic>
      <p:sp>
        <p:nvSpPr>
          <p:cNvPr id="45" name="TextBox 52">
            <a:extLst>
              <a:ext uri="{FF2B5EF4-FFF2-40B4-BE49-F238E27FC236}">
                <a16:creationId xmlns:a16="http://schemas.microsoft.com/office/drawing/2014/main" id="{26CDACBF-2C6F-44C7-A457-97B0BAC212C7}"/>
              </a:ext>
            </a:extLst>
          </p:cNvPr>
          <p:cNvSpPr txBox="1"/>
          <p:nvPr/>
        </p:nvSpPr>
        <p:spPr>
          <a:xfrm>
            <a:off x="84161" y="5734731"/>
            <a:ext cx="188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defRPr/>
            </a:pPr>
            <a:r>
              <a:rPr lang="en-US" altLang="ko-KR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Angular</a:t>
            </a:r>
            <a:r>
              <a:rPr lang="en-US" altLang="ja-JP" kern="0" dirty="0">
                <a:solidFill>
                  <a:srgbClr val="5D5B5B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.js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Yu Gothic UI" panose="020B0500000000000000" pitchFamily="50" charset="-128"/>
            </a:endParaRPr>
          </a:p>
        </p:txBody>
      </p:sp>
      <p:sp>
        <p:nvSpPr>
          <p:cNvPr id="46" name="四角形: 角を丸くする 45">
            <a:extLst>
              <a:ext uri="{FF2B5EF4-FFF2-40B4-BE49-F238E27FC236}">
                <a16:creationId xmlns:a16="http://schemas.microsoft.com/office/drawing/2014/main" id="{1D372496-C93C-4DE7-A0F3-844FE584DA49}"/>
              </a:ext>
            </a:extLst>
          </p:cNvPr>
          <p:cNvSpPr/>
          <p:nvPr/>
        </p:nvSpPr>
        <p:spPr>
          <a:xfrm>
            <a:off x="2048816" y="4634842"/>
            <a:ext cx="4047184" cy="8663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ja-JP" altLang="en-US" sz="1600" dirty="0">
                <a:solidFill>
                  <a:srgbClr val="5E5E5E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・ </a:t>
            </a:r>
            <a:r>
              <a:rPr lang="en-US" altLang="ja-JP" sz="1600" dirty="0">
                <a:solidFill>
                  <a:srgbClr val="5E5E5E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TypeScript</a:t>
            </a:r>
            <a:r>
              <a:rPr lang="ja-JP" altLang="en-US" sz="1600" dirty="0">
                <a:solidFill>
                  <a:srgbClr val="5E5E5E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を補完した言語で、非常に安定するフロントエンドアプリを作ることができる。</a:t>
            </a:r>
            <a:endParaRPr kumimoji="1" lang="ja-JP" altLang="en-US" sz="1600" dirty="0">
              <a:solidFill>
                <a:srgbClr val="5E5E5E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F09A38B0-2E56-4D85-94D6-16A6D66F3F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6987" y="4385951"/>
            <a:ext cx="437376" cy="437376"/>
          </a:xfrm>
          <a:prstGeom prst="rect">
            <a:avLst/>
          </a:prstGeom>
        </p:spPr>
      </p:pic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C6ECBAE4-E5B7-4475-AE4D-A17F97DF61C5}"/>
              </a:ext>
            </a:extLst>
          </p:cNvPr>
          <p:cNvSpPr/>
          <p:nvPr/>
        </p:nvSpPr>
        <p:spPr>
          <a:xfrm>
            <a:off x="8359115" y="4417846"/>
            <a:ext cx="3568136" cy="13003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ja-JP" altLang="en-US" sz="1600" dirty="0">
                <a:solidFill>
                  <a:srgbClr val="5E5E5E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・単一ファイルコンポーネント。</a:t>
            </a:r>
            <a:endParaRPr lang="en-US" altLang="ja-JP" sz="1600" dirty="0">
              <a:solidFill>
                <a:srgbClr val="5E5E5E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>
                <a:solidFill>
                  <a:srgbClr val="5E5E5E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・学習コストが低い。</a:t>
            </a:r>
            <a:endParaRPr lang="en-US" altLang="ja-JP" sz="1600" dirty="0">
              <a:solidFill>
                <a:srgbClr val="5E5E5E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>
                <a:solidFill>
                  <a:srgbClr val="5E5E5E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・データの同期。</a:t>
            </a:r>
          </a:p>
        </p:txBody>
      </p:sp>
      <p:sp>
        <p:nvSpPr>
          <p:cNvPr id="49" name="吹き出し: 角を丸めた四角形 48">
            <a:extLst>
              <a:ext uri="{FF2B5EF4-FFF2-40B4-BE49-F238E27FC236}">
                <a16:creationId xmlns:a16="http://schemas.microsoft.com/office/drawing/2014/main" id="{CC05BD70-7E02-42FB-8747-8DB067F3A2A9}"/>
              </a:ext>
            </a:extLst>
          </p:cNvPr>
          <p:cNvSpPr/>
          <p:nvPr/>
        </p:nvSpPr>
        <p:spPr>
          <a:xfrm>
            <a:off x="7139178" y="2385982"/>
            <a:ext cx="4244720" cy="1079634"/>
          </a:xfrm>
          <a:prstGeom prst="wedgeRoundRectCallout">
            <a:avLst>
              <a:gd name="adj1" fmla="val -33152"/>
              <a:gd name="adj2" fmla="val -87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ja-JP" altLang="en-US" dirty="0">
                <a:solidFill>
                  <a:srgbClr val="5E5E5E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単一のページを部分的に更新することで、</a:t>
            </a:r>
          </a:p>
          <a:p>
            <a:r>
              <a:rPr kumimoji="1" lang="ja-JP" altLang="en-US" dirty="0">
                <a:solidFill>
                  <a:srgbClr val="5E5E5E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ページ遷移を行わずにコンテンツを完結する</a:t>
            </a:r>
            <a:r>
              <a:rPr kumimoji="1" lang="en-US" altLang="ja-JP" dirty="0">
                <a:solidFill>
                  <a:srgbClr val="5E5E5E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Web</a:t>
            </a:r>
            <a:r>
              <a:rPr kumimoji="1" lang="ja-JP" altLang="en-US" dirty="0">
                <a:solidFill>
                  <a:srgbClr val="5E5E5E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ページのことです。</a:t>
            </a:r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75DF1F78-9841-400E-9EFE-AE8759E8D2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6978" y="4164724"/>
            <a:ext cx="506244" cy="50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6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2" grpId="0"/>
      <p:bldP spid="43" grpId="0" animBg="1"/>
      <p:bldP spid="45" grpId="0"/>
      <p:bldP spid="46" grpId="0" animBg="1"/>
      <p:bldP spid="48" grpId="0" animBg="1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40BD208D-8A3B-4E97-9162-5A20795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28" y="497175"/>
            <a:ext cx="5588002" cy="567808"/>
          </a:xfrm>
        </p:spPr>
        <p:txBody>
          <a:bodyPr/>
          <a:lstStyle/>
          <a:p>
            <a:r>
              <a:rPr lang="en-US" altLang="ja-JP" b="0" dirty="0">
                <a:latin typeface="Yu Gothic UI" panose="020B0500000000000000" pitchFamily="50" charset="-128"/>
                <a:ea typeface="Yu Gothic UI" panose="020B0500000000000000" pitchFamily="50" charset="-128"/>
              </a:rPr>
              <a:t>Vue.js </a:t>
            </a:r>
            <a:r>
              <a:rPr lang="ja-JP" altLang="en-US" b="0" dirty="0">
                <a:latin typeface="Yu Gothic UI" panose="020B0500000000000000" pitchFamily="50" charset="-128"/>
                <a:ea typeface="Yu Gothic UI" panose="020B0500000000000000" pitchFamily="50" charset="-128"/>
              </a:rPr>
              <a:t>のインスタンス</a:t>
            </a:r>
            <a:endParaRPr lang="ja-JP" altLang="en-US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AB6293B-08AF-46E2-B86D-E4846085B6A8}"/>
              </a:ext>
            </a:extLst>
          </p:cNvPr>
          <p:cNvGrpSpPr/>
          <p:nvPr/>
        </p:nvGrpSpPr>
        <p:grpSpPr>
          <a:xfrm>
            <a:off x="728662" y="1469608"/>
            <a:ext cx="10734675" cy="4806410"/>
            <a:chOff x="728662" y="1469608"/>
            <a:chExt cx="10734675" cy="4806410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C9308B99-B632-4A2B-BE57-1069A75B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662" y="1470212"/>
              <a:ext cx="10734675" cy="4805806"/>
            </a:xfrm>
            <a:prstGeom prst="rect">
              <a:avLst/>
            </a:prstGeom>
          </p:spPr>
        </p:pic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DD573E9C-7D1C-4EF1-B755-8601D84EB260}"/>
                </a:ext>
              </a:extLst>
            </p:cNvPr>
            <p:cNvSpPr/>
            <p:nvPr/>
          </p:nvSpPr>
          <p:spPr>
            <a:xfrm>
              <a:off x="7109012" y="1963270"/>
              <a:ext cx="762819" cy="179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000" b="1" dirty="0">
                  <a:solidFill>
                    <a:srgbClr val="7030A0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State</a:t>
              </a:r>
              <a:endParaRPr kumimoji="1" lang="ja-JP" altLang="en-US" sz="1000" b="1" dirty="0">
                <a:solidFill>
                  <a:srgbClr val="7030A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F23CD5F7-9A7B-4830-843E-71A3A6A76841}"/>
                </a:ext>
              </a:extLst>
            </p:cNvPr>
            <p:cNvSpPr/>
            <p:nvPr/>
          </p:nvSpPr>
          <p:spPr>
            <a:xfrm>
              <a:off x="7091082" y="3393503"/>
              <a:ext cx="780749" cy="179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41B8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000" b="1" dirty="0">
                  <a:solidFill>
                    <a:srgbClr val="41B883"/>
                  </a:solidFill>
                  <a:latin typeface="Karla ExtraBold" panose="020B0604020202020204" pitchFamily="2" charset="0"/>
                  <a:ea typeface="Yu Gothic Light" panose="020B0300000000000000" pitchFamily="34" charset="-128"/>
                </a:rPr>
                <a:t>View</a:t>
              </a:r>
              <a:endParaRPr kumimoji="1" lang="ja-JP" altLang="en-US" sz="1000" b="1" dirty="0">
                <a:solidFill>
                  <a:srgbClr val="41B883"/>
                </a:solidFill>
                <a:latin typeface="Karla ExtraBold" panose="020B0604020202020204" pitchFamily="2" charset="0"/>
                <a:ea typeface="Yu Gothic Light" panose="020B0300000000000000" pitchFamily="34" charset="-128"/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6DFF7154-B901-498B-A3DD-F5BBF72F49DD}"/>
                </a:ext>
              </a:extLst>
            </p:cNvPr>
            <p:cNvSpPr/>
            <p:nvPr/>
          </p:nvSpPr>
          <p:spPr>
            <a:xfrm>
              <a:off x="7091082" y="4289976"/>
              <a:ext cx="1105648" cy="2282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000" dirty="0">
                  <a:solidFill>
                    <a:schemeClr val="accent2">
                      <a:lumMod val="75000"/>
                    </a:schemeClr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Action</a:t>
              </a:r>
              <a:endParaRPr kumimoji="1" lang="ja-JP" altLang="en-US" sz="1000" dirty="0">
                <a:solidFill>
                  <a:schemeClr val="accent2">
                    <a:lumMod val="75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8860688F-A24D-47AD-A23F-1D32A059D1D4}"/>
                </a:ext>
              </a:extLst>
            </p:cNvPr>
            <p:cNvSpPr/>
            <p:nvPr/>
          </p:nvSpPr>
          <p:spPr>
            <a:xfrm>
              <a:off x="985297" y="1469608"/>
              <a:ext cx="4008044" cy="5833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2000" dirty="0">
                  <a:solidFill>
                    <a:schemeClr val="accent5">
                      <a:lumMod val="75000"/>
                    </a:schemeClr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View</a:t>
              </a:r>
              <a:r>
                <a:rPr kumimoji="1" lang="ja-JP" altLang="en-US" sz="2000" dirty="0">
                  <a:solidFill>
                    <a:schemeClr val="accent5">
                      <a:lumMod val="75000"/>
                    </a:schemeClr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インスタンス（コンポーネント）</a:t>
              </a:r>
            </a:p>
          </p:txBody>
        </p:sp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5E028D49-D739-4E3E-94C0-E0313D01F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5298" y="2103187"/>
              <a:ext cx="5543857" cy="3750766"/>
            </a:xfrm>
            <a:prstGeom prst="rect">
              <a:avLst/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AF875C2-D1FC-425A-84EE-CF47BD7A65FF}"/>
                </a:ext>
              </a:extLst>
            </p:cNvPr>
            <p:cNvSpPr/>
            <p:nvPr/>
          </p:nvSpPr>
          <p:spPr>
            <a:xfrm>
              <a:off x="8551510" y="2493514"/>
              <a:ext cx="1596538" cy="6441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500" dirty="0">
                  <a:solidFill>
                    <a:srgbClr val="7030A0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App</a:t>
              </a:r>
              <a:r>
                <a:rPr kumimoji="1" lang="ja-JP" altLang="en-US" sz="1500" dirty="0">
                  <a:solidFill>
                    <a:srgbClr val="7030A0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を駆動するデータ</a:t>
              </a: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7B7B808A-1038-4EED-8113-879150F9C66B}"/>
                </a:ext>
              </a:extLst>
            </p:cNvPr>
            <p:cNvSpPr/>
            <p:nvPr/>
          </p:nvSpPr>
          <p:spPr>
            <a:xfrm>
              <a:off x="9528663" y="3590727"/>
              <a:ext cx="1596537" cy="6226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41B8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1500" dirty="0">
                  <a:solidFill>
                    <a:srgbClr val="41B883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状態のただの宣言的なマッピング</a:t>
              </a: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AC53212E-9E17-4E04-A346-88BFE419B666}"/>
                </a:ext>
              </a:extLst>
            </p:cNvPr>
            <p:cNvSpPr/>
            <p:nvPr/>
          </p:nvSpPr>
          <p:spPr>
            <a:xfrm>
              <a:off x="8890000" y="4603740"/>
              <a:ext cx="2502189" cy="94888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1500" dirty="0">
                  <a:solidFill>
                    <a:schemeClr val="accent2">
                      <a:lumMod val="75000"/>
                    </a:schemeClr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ビューからのユーザー入力に反応して、状態の変更を可能にする方法</a:t>
              </a:r>
            </a:p>
          </p:txBody>
        </p:sp>
      </p:grp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5A16E03-F6A0-4921-87F1-7C73DC693983}"/>
              </a:ext>
            </a:extLst>
          </p:cNvPr>
          <p:cNvCxnSpPr>
            <a:cxnSpLocks/>
          </p:cNvCxnSpPr>
          <p:nvPr/>
        </p:nvCxnSpPr>
        <p:spPr>
          <a:xfrm flipV="1">
            <a:off x="5266267" y="2692400"/>
            <a:ext cx="2065866" cy="1825813"/>
          </a:xfrm>
          <a:prstGeom prst="straightConnector1">
            <a:avLst/>
          </a:prstGeom>
          <a:ln w="57150">
            <a:solidFill>
              <a:srgbClr val="B565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60204225-5350-4CE7-A5D8-873887EF334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416640" y="3483150"/>
            <a:ext cx="4674442" cy="103506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E40CA7B-0325-4F0A-86A4-307AC2B89DE9}"/>
              </a:ext>
            </a:extLst>
          </p:cNvPr>
          <p:cNvCxnSpPr>
            <a:cxnSpLocks/>
          </p:cNvCxnSpPr>
          <p:nvPr/>
        </p:nvCxnSpPr>
        <p:spPr>
          <a:xfrm>
            <a:off x="3769743" y="3137645"/>
            <a:ext cx="3485072" cy="171902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86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Presentaion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By  (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パワーソフトシステム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40BD208D-8A3B-4E97-9162-5A20795A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678" y="596877"/>
            <a:ext cx="7712307" cy="567808"/>
          </a:xfrm>
        </p:spPr>
        <p:txBody>
          <a:bodyPr/>
          <a:lstStyle/>
          <a:p>
            <a:r>
              <a:rPr lang="en-US" altLang="ja-JP" b="0" dirty="0">
                <a:latin typeface="Yu Gothic UI" panose="020B0500000000000000" pitchFamily="50" charset="-128"/>
                <a:ea typeface="Yu Gothic UI" panose="020B0500000000000000" pitchFamily="50" charset="-128"/>
              </a:rPr>
              <a:t>Vue.js </a:t>
            </a:r>
            <a:r>
              <a:rPr lang="ja-JP" altLang="en-US" b="0" dirty="0">
                <a:latin typeface="Yu Gothic UI" panose="020B0500000000000000" pitchFamily="50" charset="-128"/>
                <a:ea typeface="Yu Gothic UI" panose="020B0500000000000000" pitchFamily="50" charset="-128"/>
              </a:rPr>
              <a:t>のコンポーネント間データ管理</a:t>
            </a:r>
            <a:endParaRPr lang="ja-JP" altLang="en-US" dirty="0"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A81DACD5-BAED-47A4-874A-9D214D09EB14}"/>
              </a:ext>
            </a:extLst>
          </p:cNvPr>
          <p:cNvGrpSpPr/>
          <p:nvPr/>
        </p:nvGrpSpPr>
        <p:grpSpPr>
          <a:xfrm>
            <a:off x="1116807" y="1709126"/>
            <a:ext cx="4906325" cy="4307570"/>
            <a:chOff x="1314427" y="1574111"/>
            <a:chExt cx="4906325" cy="4307570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D2912D9-A045-4586-8F5F-CC20CEC41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2823" y="1574111"/>
              <a:ext cx="691464" cy="69146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8CBCF5FC-4169-4BB1-A04A-8AECF0356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2778" y="2419338"/>
              <a:ext cx="691464" cy="691462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DA9145C5-7F81-44E8-8615-DEAD3A071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0987" y="2419338"/>
              <a:ext cx="691464" cy="691462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CAFC9B40-1ECE-48F4-B073-92125E303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2869" y="2419338"/>
              <a:ext cx="691464" cy="691462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06D8CB90-5E9C-411D-B87B-BC73B009F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4242" y="3321671"/>
              <a:ext cx="691464" cy="691462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2407DF39-1859-43C1-9366-B78FF23A0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5706" y="3321671"/>
              <a:ext cx="691464" cy="691462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BDC7A849-14E0-4253-AB4A-D3F8F25EB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6361" y="3306859"/>
              <a:ext cx="691464" cy="691462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86AF91FC-7F59-439D-AE2C-056B2979B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7824" y="3306859"/>
              <a:ext cx="691464" cy="691462"/>
            </a:xfrm>
            <a:prstGeom prst="rect">
              <a:avLst/>
            </a:prstGeom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2111F633-9FE1-4E57-91DF-A09B8CE6C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9288" y="3321671"/>
              <a:ext cx="691464" cy="691462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C88DB98E-6584-4C2E-8DEC-8E5143CF2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2401" y="4270493"/>
              <a:ext cx="691464" cy="691462"/>
            </a:xfrm>
            <a:prstGeom prst="rect">
              <a:avLst/>
            </a:prstGeom>
          </p:spPr>
        </p:pic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3AFF30F4-A0F0-4BA6-A0EE-F460EADE7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3865" y="4270493"/>
              <a:ext cx="691464" cy="691462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6E003C93-CD3D-4CF8-B2F8-F2DBDA1F6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5329" y="4285304"/>
              <a:ext cx="691464" cy="691462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4AC7A01-48F9-43CB-9DE8-00EF89E63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4427" y="5174146"/>
              <a:ext cx="691464" cy="691462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37C89E52-BDD9-42D0-B5F6-78E0D3A21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1508" y="5190219"/>
              <a:ext cx="691464" cy="691462"/>
            </a:xfrm>
            <a:prstGeom prst="rect">
              <a:avLst/>
            </a:prstGeom>
          </p:spPr>
        </p:pic>
        <p:cxnSp>
          <p:nvCxnSpPr>
            <p:cNvPr id="25" name="コネクタ: カギ線 24">
              <a:extLst>
                <a:ext uri="{FF2B5EF4-FFF2-40B4-BE49-F238E27FC236}">
                  <a16:creationId xmlns:a16="http://schemas.microsoft.com/office/drawing/2014/main" id="{61C68D02-30EB-41BD-A6AA-0220440E1E02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 rot="5400000">
              <a:off x="2336651" y="1827433"/>
              <a:ext cx="153765" cy="1030045"/>
            </a:xfrm>
            <a:prstGeom prst="bentConnector3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コネクタ: カギ線 25">
              <a:extLst>
                <a:ext uri="{FF2B5EF4-FFF2-40B4-BE49-F238E27FC236}">
                  <a16:creationId xmlns:a16="http://schemas.microsoft.com/office/drawing/2014/main" id="{E21A0A41-08BB-47BD-9820-46B8AA6173EB}"/>
                </a:ext>
              </a:extLst>
            </p:cNvPr>
            <p:cNvCxnSpPr>
              <a:cxnSpLocks/>
              <a:stCxn id="10" idx="2"/>
              <a:endCxn id="13" idx="0"/>
            </p:cNvCxnSpPr>
            <p:nvPr/>
          </p:nvCxnSpPr>
          <p:spPr>
            <a:xfrm rot="16200000" flipH="1">
              <a:off x="3366695" y="1827432"/>
              <a:ext cx="153765" cy="103004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コネクタ: カギ線 28">
              <a:extLst>
                <a:ext uri="{FF2B5EF4-FFF2-40B4-BE49-F238E27FC236}">
                  <a16:creationId xmlns:a16="http://schemas.microsoft.com/office/drawing/2014/main" id="{3D963CA9-6FB9-48D3-8393-A2E574A53657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2855754" y="2338373"/>
              <a:ext cx="153765" cy="816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コネクタ: カギ線 31">
              <a:extLst>
                <a:ext uri="{FF2B5EF4-FFF2-40B4-BE49-F238E27FC236}">
                  <a16:creationId xmlns:a16="http://schemas.microsoft.com/office/drawing/2014/main" id="{7A235B41-2228-497A-A650-9278E1597D23}"/>
                </a:ext>
              </a:extLst>
            </p:cNvPr>
            <p:cNvCxnSpPr>
              <a:cxnSpLocks/>
              <a:stCxn id="13" idx="2"/>
              <a:endCxn id="16" idx="0"/>
            </p:cNvCxnSpPr>
            <p:nvPr/>
          </p:nvCxnSpPr>
          <p:spPr>
            <a:xfrm rot="16200000" flipH="1">
              <a:off x="4127317" y="2942083"/>
              <a:ext cx="196059" cy="53349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コネクタ: カギ線 35">
              <a:extLst>
                <a:ext uri="{FF2B5EF4-FFF2-40B4-BE49-F238E27FC236}">
                  <a16:creationId xmlns:a16="http://schemas.microsoft.com/office/drawing/2014/main" id="{0BDB247F-F6A7-45E5-9CF9-D0B4FC5F344C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rot="16200000" flipH="1">
              <a:off x="4473049" y="2596351"/>
              <a:ext cx="196059" cy="122495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コネクタ: カギ線 38">
              <a:extLst>
                <a:ext uri="{FF2B5EF4-FFF2-40B4-BE49-F238E27FC236}">
                  <a16:creationId xmlns:a16="http://schemas.microsoft.com/office/drawing/2014/main" id="{5750E209-2247-4DB7-BAB9-307DA0CA0EF5}"/>
                </a:ext>
              </a:extLst>
            </p:cNvPr>
            <p:cNvCxnSpPr>
              <a:cxnSpLocks/>
              <a:stCxn id="13" idx="2"/>
              <a:endCxn id="18" idx="0"/>
            </p:cNvCxnSpPr>
            <p:nvPr/>
          </p:nvCxnSpPr>
          <p:spPr>
            <a:xfrm rot="16200000" flipH="1">
              <a:off x="4811375" y="2258026"/>
              <a:ext cx="210871" cy="191641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コネクタ: カギ線 41">
              <a:extLst>
                <a:ext uri="{FF2B5EF4-FFF2-40B4-BE49-F238E27FC236}">
                  <a16:creationId xmlns:a16="http://schemas.microsoft.com/office/drawing/2014/main" id="{CFD9C78F-7EDB-4E0F-8AFF-1284D972FBBE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 rot="5400000">
              <a:off x="2657911" y="3042863"/>
              <a:ext cx="210871" cy="34674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コネクタ: カギ線 44">
              <a:extLst>
                <a:ext uri="{FF2B5EF4-FFF2-40B4-BE49-F238E27FC236}">
                  <a16:creationId xmlns:a16="http://schemas.microsoft.com/office/drawing/2014/main" id="{1D5BD34C-4CC3-4CA1-B95B-A96C6189D665}"/>
                </a:ext>
              </a:extLst>
            </p:cNvPr>
            <p:cNvCxnSpPr>
              <a:cxnSpLocks/>
              <a:stCxn id="12" idx="2"/>
              <a:endCxn id="15" idx="0"/>
            </p:cNvCxnSpPr>
            <p:nvPr/>
          </p:nvCxnSpPr>
          <p:spPr>
            <a:xfrm rot="16200000" flipH="1">
              <a:off x="3003643" y="3043876"/>
              <a:ext cx="210871" cy="34471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コネクタ: カギ線 48">
              <a:extLst>
                <a:ext uri="{FF2B5EF4-FFF2-40B4-BE49-F238E27FC236}">
                  <a16:creationId xmlns:a16="http://schemas.microsoft.com/office/drawing/2014/main" id="{27DF384C-7EA2-4641-B489-20D56A62F2E8}"/>
                </a:ext>
              </a:extLst>
            </p:cNvPr>
            <p:cNvCxnSpPr>
              <a:cxnSpLocks/>
              <a:stCxn id="14" idx="2"/>
              <a:endCxn id="20" idx="0"/>
            </p:cNvCxnSpPr>
            <p:nvPr/>
          </p:nvCxnSpPr>
          <p:spPr>
            <a:xfrm rot="16200000" flipH="1">
              <a:off x="2671105" y="3932000"/>
              <a:ext cx="257360" cy="41962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コネクタ: カギ線 51">
              <a:extLst>
                <a:ext uri="{FF2B5EF4-FFF2-40B4-BE49-F238E27FC236}">
                  <a16:creationId xmlns:a16="http://schemas.microsoft.com/office/drawing/2014/main" id="{2EF0CA09-E181-4B26-A287-928AE7A626E0}"/>
                </a:ext>
              </a:extLst>
            </p:cNvPr>
            <p:cNvCxnSpPr>
              <a:cxnSpLocks/>
              <a:stCxn id="14" idx="2"/>
              <a:endCxn id="19" idx="0"/>
            </p:cNvCxnSpPr>
            <p:nvPr/>
          </p:nvCxnSpPr>
          <p:spPr>
            <a:xfrm rot="5400000">
              <a:off x="2325374" y="4005892"/>
              <a:ext cx="257360" cy="2718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コネクタ: カギ線 54">
              <a:extLst>
                <a:ext uri="{FF2B5EF4-FFF2-40B4-BE49-F238E27FC236}">
                  <a16:creationId xmlns:a16="http://schemas.microsoft.com/office/drawing/2014/main" id="{FB111805-B262-48B6-B86E-8DF309080EDB}"/>
                </a:ext>
              </a:extLst>
            </p:cNvPr>
            <p:cNvCxnSpPr>
              <a:cxnSpLocks/>
              <a:stCxn id="14" idx="2"/>
              <a:endCxn id="21" idx="0"/>
            </p:cNvCxnSpPr>
            <p:nvPr/>
          </p:nvCxnSpPr>
          <p:spPr>
            <a:xfrm rot="16200000" flipH="1">
              <a:off x="3009431" y="3593675"/>
              <a:ext cx="272171" cy="111108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コネクタ: カギ線 58">
              <a:extLst>
                <a:ext uri="{FF2B5EF4-FFF2-40B4-BE49-F238E27FC236}">
                  <a16:creationId xmlns:a16="http://schemas.microsoft.com/office/drawing/2014/main" id="{47D8159E-3EDD-489D-B865-C9BB6A0FCDBC}"/>
                </a:ext>
              </a:extLst>
            </p:cNvPr>
            <p:cNvCxnSpPr>
              <a:cxnSpLocks/>
              <a:stCxn id="19" idx="2"/>
              <a:endCxn id="22" idx="0"/>
            </p:cNvCxnSpPr>
            <p:nvPr/>
          </p:nvCxnSpPr>
          <p:spPr>
            <a:xfrm rot="5400000">
              <a:off x="1883050" y="4739063"/>
              <a:ext cx="212191" cy="6579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コネクタ: カギ線 61">
              <a:extLst>
                <a:ext uri="{FF2B5EF4-FFF2-40B4-BE49-F238E27FC236}">
                  <a16:creationId xmlns:a16="http://schemas.microsoft.com/office/drawing/2014/main" id="{F376CB28-A43A-4385-906C-7A653BF06A34}"/>
                </a:ext>
              </a:extLst>
            </p:cNvPr>
            <p:cNvCxnSpPr>
              <a:cxnSpLocks/>
              <a:stCxn id="19" idx="2"/>
              <a:endCxn id="23" idx="0"/>
            </p:cNvCxnSpPr>
            <p:nvPr/>
          </p:nvCxnSpPr>
          <p:spPr>
            <a:xfrm rot="5400000">
              <a:off x="2203555" y="5075641"/>
              <a:ext cx="228264" cy="89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コネクタ: カギ線 64">
              <a:extLst>
                <a:ext uri="{FF2B5EF4-FFF2-40B4-BE49-F238E27FC236}">
                  <a16:creationId xmlns:a16="http://schemas.microsoft.com/office/drawing/2014/main" id="{39D67505-809D-4A5D-AEBF-BCF44A77A01C}"/>
                </a:ext>
              </a:extLst>
            </p:cNvPr>
            <p:cNvCxnSpPr>
              <a:cxnSpLocks/>
              <a:stCxn id="19" idx="2"/>
              <a:endCxn id="66" idx="0"/>
            </p:cNvCxnSpPr>
            <p:nvPr/>
          </p:nvCxnSpPr>
          <p:spPr>
            <a:xfrm rot="16200000" flipH="1">
              <a:off x="2572664" y="4707422"/>
              <a:ext cx="212191" cy="72125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651478C9-FDF9-4B1C-9E46-8BBF00E23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3656" y="5174146"/>
              <a:ext cx="691464" cy="691462"/>
            </a:xfrm>
            <a:prstGeom prst="rect">
              <a:avLst/>
            </a:prstGeom>
          </p:spPr>
        </p:pic>
      </p:grp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442BAF61-72E6-4D2C-81A7-7E9E5696F726}"/>
              </a:ext>
            </a:extLst>
          </p:cNvPr>
          <p:cNvCxnSpPr>
            <a:cxnSpLocks/>
          </p:cNvCxnSpPr>
          <p:nvPr/>
        </p:nvCxnSpPr>
        <p:spPr>
          <a:xfrm flipH="1">
            <a:off x="2220557" y="2225651"/>
            <a:ext cx="40461" cy="75307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BE11DD91-2DDD-46B7-A638-9615AE243FAD}"/>
              </a:ext>
            </a:extLst>
          </p:cNvPr>
          <p:cNvCxnSpPr>
            <a:cxnSpLocks/>
          </p:cNvCxnSpPr>
          <p:nvPr/>
        </p:nvCxnSpPr>
        <p:spPr>
          <a:xfrm flipH="1">
            <a:off x="1846402" y="3135578"/>
            <a:ext cx="392623" cy="79794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E01DFFF5-C510-4B00-A6E0-3242CA391EFB}"/>
              </a:ext>
            </a:extLst>
          </p:cNvPr>
          <p:cNvCxnSpPr>
            <a:cxnSpLocks/>
          </p:cNvCxnSpPr>
          <p:nvPr/>
        </p:nvCxnSpPr>
        <p:spPr>
          <a:xfrm flipH="1">
            <a:off x="1532075" y="4053527"/>
            <a:ext cx="267340" cy="896879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FA5BFD57-A57F-4FF0-8D49-5924F869EBD4}"/>
              </a:ext>
            </a:extLst>
          </p:cNvPr>
          <p:cNvCxnSpPr>
            <a:cxnSpLocks/>
          </p:cNvCxnSpPr>
          <p:nvPr/>
        </p:nvCxnSpPr>
        <p:spPr>
          <a:xfrm flipH="1">
            <a:off x="878885" y="4950406"/>
            <a:ext cx="480917" cy="752741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4ED9EDB8-E3F2-47B1-91F6-20F72C4A687E}"/>
              </a:ext>
            </a:extLst>
          </p:cNvPr>
          <p:cNvCxnSpPr>
            <a:cxnSpLocks/>
          </p:cNvCxnSpPr>
          <p:nvPr/>
        </p:nvCxnSpPr>
        <p:spPr>
          <a:xfrm flipV="1">
            <a:off x="3039719" y="3105959"/>
            <a:ext cx="240864" cy="77150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93E110B7-2639-48B2-81F8-87BB8E0A33E3}"/>
              </a:ext>
            </a:extLst>
          </p:cNvPr>
          <p:cNvCxnSpPr>
            <a:cxnSpLocks/>
          </p:cNvCxnSpPr>
          <p:nvPr/>
        </p:nvCxnSpPr>
        <p:spPr>
          <a:xfrm flipV="1">
            <a:off x="2807854" y="4058687"/>
            <a:ext cx="231865" cy="77610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ADCA8254-F101-497B-A9EA-4BEEFEB0509E}"/>
              </a:ext>
            </a:extLst>
          </p:cNvPr>
          <p:cNvCxnSpPr>
            <a:cxnSpLocks/>
          </p:cNvCxnSpPr>
          <p:nvPr/>
        </p:nvCxnSpPr>
        <p:spPr>
          <a:xfrm flipV="1">
            <a:off x="3267221" y="2193376"/>
            <a:ext cx="39897" cy="80243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3870EF32-60D1-41F6-BD2C-B3450F24CD83}"/>
              </a:ext>
            </a:extLst>
          </p:cNvPr>
          <p:cNvCxnSpPr>
            <a:cxnSpLocks/>
          </p:cNvCxnSpPr>
          <p:nvPr/>
        </p:nvCxnSpPr>
        <p:spPr>
          <a:xfrm flipV="1">
            <a:off x="2226778" y="4956666"/>
            <a:ext cx="569854" cy="73839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9BD96C2D-369B-4016-81DC-7CF9CBB6AD68}"/>
              </a:ext>
            </a:extLst>
          </p:cNvPr>
          <p:cNvSpPr/>
          <p:nvPr/>
        </p:nvSpPr>
        <p:spPr>
          <a:xfrm>
            <a:off x="1313169" y="1750867"/>
            <a:ext cx="1009941" cy="39170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2200" dirty="0">
                <a:solidFill>
                  <a:srgbClr val="F99D07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props</a:t>
            </a:r>
            <a:endParaRPr kumimoji="1" lang="ja-JP" altLang="en-US" sz="2200" dirty="0">
              <a:solidFill>
                <a:srgbClr val="F99D07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33AF9D23-5B07-4E2C-A638-A655757A6D3A}"/>
              </a:ext>
            </a:extLst>
          </p:cNvPr>
          <p:cNvSpPr/>
          <p:nvPr/>
        </p:nvSpPr>
        <p:spPr>
          <a:xfrm>
            <a:off x="3160151" y="1709125"/>
            <a:ext cx="1009941" cy="39170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200" dirty="0">
                <a:solidFill>
                  <a:srgbClr val="0C477F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$emit</a:t>
            </a:r>
            <a:endParaRPr kumimoji="1" lang="ja-JP" altLang="en-US" sz="2200" dirty="0">
              <a:solidFill>
                <a:srgbClr val="0C477F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DE40318-B74C-4783-9C7A-DD032C431D62}"/>
              </a:ext>
            </a:extLst>
          </p:cNvPr>
          <p:cNvSpPr/>
          <p:nvPr/>
        </p:nvSpPr>
        <p:spPr>
          <a:xfrm>
            <a:off x="7685365" y="1858014"/>
            <a:ext cx="3834189" cy="881460"/>
          </a:xfrm>
          <a:prstGeom prst="rect">
            <a:avLst/>
          </a:prstGeom>
          <a:solidFill>
            <a:schemeClr val="bg1"/>
          </a:solidFill>
          <a:ln w="28575">
            <a:solidFill>
              <a:srgbClr val="41B8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500" dirty="0">
                <a:solidFill>
                  <a:srgbClr val="41B883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Props,</a:t>
            </a:r>
            <a:r>
              <a:rPr kumimoji="1" lang="ja-JP" altLang="en-US" sz="1500" dirty="0">
                <a:solidFill>
                  <a:srgbClr val="41B883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  <a:r>
              <a:rPr kumimoji="1" lang="en-US" altLang="ja-JP" sz="1500" dirty="0">
                <a:solidFill>
                  <a:srgbClr val="41B883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$emit</a:t>
            </a:r>
            <a:r>
              <a:rPr kumimoji="1" lang="ja-JP" altLang="en-US" sz="1500" dirty="0">
                <a:solidFill>
                  <a:srgbClr val="41B883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にて、親子関係で、データを渡す。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DADDDFAB-643D-41ED-8D04-D3A2F75DF367}"/>
              </a:ext>
            </a:extLst>
          </p:cNvPr>
          <p:cNvSpPr/>
          <p:nvPr/>
        </p:nvSpPr>
        <p:spPr>
          <a:xfrm>
            <a:off x="5898462" y="2056459"/>
            <a:ext cx="1437621" cy="14376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rgbClr val="35495E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イベントバス</a:t>
            </a:r>
            <a:br>
              <a:rPr kumimoji="1" lang="en-US" altLang="ja-JP" sz="1400" b="1" dirty="0">
                <a:solidFill>
                  <a:srgbClr val="35495E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</a:br>
            <a:r>
              <a:rPr kumimoji="1" lang="en-US" altLang="ja-JP" sz="1400" b="1" dirty="0">
                <a:solidFill>
                  <a:srgbClr val="35495E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event bus</a:t>
            </a:r>
            <a:endParaRPr kumimoji="1" lang="ja-JP" altLang="en-US" sz="1400" b="1" dirty="0">
              <a:solidFill>
                <a:srgbClr val="35495E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26DE55DD-05C8-4F5C-A70E-874C7333A177}"/>
              </a:ext>
            </a:extLst>
          </p:cNvPr>
          <p:cNvGrpSpPr/>
          <p:nvPr/>
        </p:nvGrpSpPr>
        <p:grpSpPr>
          <a:xfrm>
            <a:off x="2640056" y="1971155"/>
            <a:ext cx="4485492" cy="3778655"/>
            <a:chOff x="2362957" y="1971155"/>
            <a:chExt cx="4485492" cy="3778655"/>
          </a:xfrm>
        </p:grpSpPr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80313E41-2C9C-4CF1-8FBA-65F00DAB891D}"/>
                </a:ext>
              </a:extLst>
            </p:cNvPr>
            <p:cNvSpPr/>
            <p:nvPr/>
          </p:nvSpPr>
          <p:spPr>
            <a:xfrm>
              <a:off x="2362957" y="1971155"/>
              <a:ext cx="196060" cy="19606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53" name="楕円 52">
              <a:extLst>
                <a:ext uri="{FF2B5EF4-FFF2-40B4-BE49-F238E27FC236}">
                  <a16:creationId xmlns:a16="http://schemas.microsoft.com/office/drawing/2014/main" id="{B4F6B34E-0203-4FA6-84B2-1DB4C798C02F}"/>
                </a:ext>
              </a:extLst>
            </p:cNvPr>
            <p:cNvSpPr/>
            <p:nvPr/>
          </p:nvSpPr>
          <p:spPr>
            <a:xfrm>
              <a:off x="3124189" y="4624651"/>
              <a:ext cx="196060" cy="19606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23F9EB65-770E-4581-8AD0-D6A1DB3D2166}"/>
                </a:ext>
              </a:extLst>
            </p:cNvPr>
            <p:cNvSpPr/>
            <p:nvPr/>
          </p:nvSpPr>
          <p:spPr>
            <a:xfrm>
              <a:off x="2504011" y="5553750"/>
              <a:ext cx="196060" cy="19606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E779E9B8-51FB-48A1-AE71-D30BC3F35916}"/>
                </a:ext>
              </a:extLst>
            </p:cNvPr>
            <p:cNvSpPr/>
            <p:nvPr/>
          </p:nvSpPr>
          <p:spPr>
            <a:xfrm>
              <a:off x="3912563" y="3652746"/>
              <a:ext cx="196060" cy="19606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cxnSp>
          <p:nvCxnSpPr>
            <p:cNvPr id="35" name="コネクタ: 曲線 34">
              <a:extLst>
                <a:ext uri="{FF2B5EF4-FFF2-40B4-BE49-F238E27FC236}">
                  <a16:creationId xmlns:a16="http://schemas.microsoft.com/office/drawing/2014/main" id="{BE0AFA90-9FF9-4D4D-BFB5-F992181E0BA2}"/>
                </a:ext>
              </a:extLst>
            </p:cNvPr>
            <p:cNvCxnSpPr>
              <a:cxnSpLocks/>
              <a:stCxn id="24" idx="0"/>
              <a:endCxn id="9" idx="0"/>
            </p:cNvCxnSpPr>
            <p:nvPr/>
          </p:nvCxnSpPr>
          <p:spPr>
            <a:xfrm rot="16200000" flipH="1">
              <a:off x="4357928" y="74214"/>
              <a:ext cx="85304" cy="3879187"/>
            </a:xfrm>
            <a:prstGeom prst="curvedConnector3">
              <a:avLst>
                <a:gd name="adj1" fmla="val -743168"/>
              </a:avLst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コネクタ: 曲線 66">
              <a:extLst>
                <a:ext uri="{FF2B5EF4-FFF2-40B4-BE49-F238E27FC236}">
                  <a16:creationId xmlns:a16="http://schemas.microsoft.com/office/drawing/2014/main" id="{26FAE714-BE53-4C07-A1C6-24E3D0793F61}"/>
                </a:ext>
              </a:extLst>
            </p:cNvPr>
            <p:cNvCxnSpPr>
              <a:cxnSpLocks/>
              <a:stCxn id="56" idx="4"/>
              <a:endCxn id="9" idx="2"/>
            </p:cNvCxnSpPr>
            <p:nvPr/>
          </p:nvCxnSpPr>
          <p:spPr>
            <a:xfrm rot="5400000" flipH="1" flipV="1">
              <a:off x="4279210" y="2506653"/>
              <a:ext cx="1073536" cy="1610770"/>
            </a:xfrm>
            <a:prstGeom prst="curvedConnector4">
              <a:avLst>
                <a:gd name="adj1" fmla="val -21294"/>
                <a:gd name="adj2" fmla="val 67674"/>
              </a:avLst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コネクタ: 曲線 70">
              <a:extLst>
                <a:ext uri="{FF2B5EF4-FFF2-40B4-BE49-F238E27FC236}">
                  <a16:creationId xmlns:a16="http://schemas.microsoft.com/office/drawing/2014/main" id="{40FE5D01-4137-4014-9EB4-858EAAD4DC06}"/>
                </a:ext>
              </a:extLst>
            </p:cNvPr>
            <p:cNvCxnSpPr>
              <a:cxnSpLocks/>
              <a:stCxn id="53" idx="4"/>
              <a:endCxn id="9" idx="4"/>
            </p:cNvCxnSpPr>
            <p:nvPr/>
          </p:nvCxnSpPr>
          <p:spPr>
            <a:xfrm rot="5400000" flipH="1" flipV="1">
              <a:off x="4117880" y="2598418"/>
              <a:ext cx="1326631" cy="3117955"/>
            </a:xfrm>
            <a:prstGeom prst="curvedConnector3">
              <a:avLst>
                <a:gd name="adj1" fmla="val -17232"/>
              </a:avLst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コネクタ: 曲線 73">
              <a:extLst>
                <a:ext uri="{FF2B5EF4-FFF2-40B4-BE49-F238E27FC236}">
                  <a16:creationId xmlns:a16="http://schemas.microsoft.com/office/drawing/2014/main" id="{91A09A57-92CB-40A2-8C30-008AFFAEF065}"/>
                </a:ext>
              </a:extLst>
            </p:cNvPr>
            <p:cNvCxnSpPr>
              <a:cxnSpLocks/>
              <a:stCxn id="54" idx="4"/>
              <a:endCxn id="9" idx="5"/>
            </p:cNvCxnSpPr>
            <p:nvPr/>
          </p:nvCxnSpPr>
          <p:spPr>
            <a:xfrm rot="5400000" flipH="1" flipV="1">
              <a:off x="3492112" y="2393474"/>
              <a:ext cx="2466265" cy="4246408"/>
            </a:xfrm>
            <a:prstGeom prst="curvedConnector3">
              <a:avLst>
                <a:gd name="adj1" fmla="val -9269"/>
              </a:avLst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693AD75C-F95A-4E19-8713-8B68BD05F9C2}"/>
              </a:ext>
            </a:extLst>
          </p:cNvPr>
          <p:cNvSpPr/>
          <p:nvPr/>
        </p:nvSpPr>
        <p:spPr>
          <a:xfrm>
            <a:off x="7685365" y="3266684"/>
            <a:ext cx="3834189" cy="881461"/>
          </a:xfrm>
          <a:prstGeom prst="rect">
            <a:avLst/>
          </a:prstGeom>
          <a:solidFill>
            <a:schemeClr val="bg1"/>
          </a:solidFill>
          <a:ln w="28575">
            <a:solidFill>
              <a:srgbClr val="41B8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500" dirty="0">
                <a:solidFill>
                  <a:srgbClr val="41B883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状態管理インスタンス</a:t>
            </a:r>
            <a:r>
              <a:rPr kumimoji="1" lang="en-US" altLang="ja-JP" sz="1500" dirty="0">
                <a:solidFill>
                  <a:srgbClr val="41B883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(</a:t>
            </a:r>
            <a:r>
              <a:rPr kumimoji="1" lang="ja-JP" altLang="en-US" sz="1500" dirty="0">
                <a:solidFill>
                  <a:srgbClr val="41B883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イベントバス</a:t>
            </a:r>
            <a:r>
              <a:rPr kumimoji="1" lang="en-US" altLang="ja-JP" sz="1500" dirty="0">
                <a:solidFill>
                  <a:srgbClr val="41B883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)</a:t>
            </a:r>
            <a:r>
              <a:rPr kumimoji="1" lang="ja-JP" altLang="en-US" sz="1500" dirty="0">
                <a:solidFill>
                  <a:srgbClr val="41B883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を利用して、親子間以外の場合でも通信を行いデータを管理。</a:t>
            </a: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3041A691-534A-493E-BEC1-9A68C5F33E36}"/>
              </a:ext>
            </a:extLst>
          </p:cNvPr>
          <p:cNvSpPr/>
          <p:nvPr/>
        </p:nvSpPr>
        <p:spPr>
          <a:xfrm>
            <a:off x="7685365" y="4603315"/>
            <a:ext cx="3834189" cy="1019701"/>
          </a:xfrm>
          <a:prstGeom prst="rect">
            <a:avLst/>
          </a:prstGeom>
          <a:solidFill>
            <a:schemeClr val="bg1"/>
          </a:solidFill>
          <a:ln w="28575">
            <a:solidFill>
              <a:srgbClr val="41B8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500" dirty="0">
                <a:solidFill>
                  <a:srgbClr val="41B883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1</a:t>
            </a:r>
            <a:r>
              <a:rPr kumimoji="1" lang="ja-JP" altLang="en-US" sz="1500" dirty="0">
                <a:solidFill>
                  <a:srgbClr val="41B883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つのバスを使用するため、大規模のプロジェクトでは、限界がある。</a:t>
            </a:r>
            <a:endParaRPr kumimoji="1" lang="en-US" altLang="ja-JP" sz="1500" dirty="0">
              <a:solidFill>
                <a:srgbClr val="41B883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182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2" grpId="0" animBg="1"/>
      <p:bldP spid="50" grpId="0" animBg="1"/>
      <p:bldP spid="9" grpId="0" animBg="1"/>
      <p:bldP spid="83" grpId="0" animBg="1"/>
      <p:bldP spid="8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7821</TotalTime>
  <Words>5228</Words>
  <Application>Microsoft Office PowerPoint</Application>
  <PresentationFormat>와이드스크린</PresentationFormat>
  <Paragraphs>652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8" baseType="lpstr">
      <vt:lpstr>Karla ExtraBold</vt:lpstr>
      <vt:lpstr>Arial</vt:lpstr>
      <vt:lpstr>Wingdings</vt:lpstr>
      <vt:lpstr>Verdana</vt:lpstr>
      <vt:lpstr>Yu Gothic Light</vt:lpstr>
      <vt:lpstr>맑은 고딕</vt:lpstr>
      <vt:lpstr>맑은 고딕</vt:lpstr>
      <vt:lpstr>Source Sans Pro</vt:lpstr>
      <vt:lpstr>Yu Gothic UI</vt:lpstr>
      <vt:lpstr>Consolas</vt:lpstr>
      <vt:lpstr>Yu Gothic</vt:lpstr>
      <vt:lpstr>Office 테마</vt:lpstr>
      <vt:lpstr>Vue.js 入門</vt:lpstr>
      <vt:lpstr>PowerPoint 프레젠테이션</vt:lpstr>
      <vt:lpstr>1. SPAフロントフレームワーク  </vt:lpstr>
      <vt:lpstr>PowerPoint 프레젠테이션</vt:lpstr>
      <vt:lpstr>PowerPoint 프레젠테이션</vt:lpstr>
      <vt:lpstr>PowerPoint 프레젠테이션</vt:lpstr>
      <vt:lpstr>PowerPoint 프레젠테이션</vt:lpstr>
      <vt:lpstr>Vue.js のインスタンス</vt:lpstr>
      <vt:lpstr>Vue.js のコンポーネント間データ管理</vt:lpstr>
      <vt:lpstr>Vue.js のライブラリ Vuex①</vt:lpstr>
      <vt:lpstr>Vue.js のライブラリ Vuex②</vt:lpstr>
      <vt:lpstr>2. 開発環境セットアップ  Node.jsインストール</vt:lpstr>
      <vt:lpstr>PowerPoint 프레젠테이션</vt:lpstr>
      <vt:lpstr>開発環境構成 ①Node.jsインストール</vt:lpstr>
      <vt:lpstr>開発環境構成 ①Node.jsインストール</vt:lpstr>
      <vt:lpstr>開発環境構成 ①Node.jsインストール</vt:lpstr>
      <vt:lpstr>開発環境構成 ①Node.jsインストール</vt:lpstr>
      <vt:lpstr>開発環境構成 ①Node.jsインストール</vt:lpstr>
      <vt:lpstr>開発環境構成 ①Node.jsインストール</vt:lpstr>
      <vt:lpstr>PowerPoint 프레젠테이션</vt:lpstr>
      <vt:lpstr>2. 開発環境セットアップ  Vue.Jsインストール</vt:lpstr>
      <vt:lpstr>開発環境構成 ②vue.jsインストール</vt:lpstr>
      <vt:lpstr>開発環境構成 ② vue.jsインストール</vt:lpstr>
      <vt:lpstr>開発環境構成 ② vue.jsインストール</vt:lpstr>
      <vt:lpstr>2. 開発環境セットアップ  付加機能インストール</vt:lpstr>
      <vt:lpstr>開発環境構成 ③付加ツール（プラグイン）</vt:lpstr>
      <vt:lpstr>開発環境構成 ③付加ツール（プラグイン）</vt:lpstr>
      <vt:lpstr>開発環境構成 ③付加ツール（プラグイン）</vt:lpstr>
      <vt:lpstr>開発環境構成 ③付加ツール（プラグイン）</vt:lpstr>
      <vt:lpstr>開発環境構成 ③付加ツール</vt:lpstr>
      <vt:lpstr>2. 開発環境セットアップ  Vueプロジェクト生成</vt:lpstr>
      <vt:lpstr>開発環境構成 ④プロジェクト生成</vt:lpstr>
      <vt:lpstr>開発環境構成 ④プロジェクト生成</vt:lpstr>
      <vt:lpstr>開発環境構成 ④プロジェクト生成</vt:lpstr>
      <vt:lpstr>開発環境構成 ④プロジェクト生成</vt:lpstr>
      <vt:lpstr>開発環境構成 ④プロジェクト生成</vt:lpstr>
      <vt:lpstr>開発環境構成 ④プロジェクト生成</vt:lpstr>
      <vt:lpstr>開発環境構成 ④プロジェクト生成</vt:lpstr>
      <vt:lpstr>PowerPoint 프레젠테이션</vt:lpstr>
      <vt:lpstr>3. Vue基本構文  Chapter1 【データバインディング】</vt:lpstr>
      <vt:lpstr>2.Vue基本構文</vt:lpstr>
      <vt:lpstr>VUE基本構文　Chapter1.データバインディング</vt:lpstr>
      <vt:lpstr>VUE基本構文　Chapter1.データバインディング</vt:lpstr>
      <vt:lpstr>3. Vue基本構文  chapter2 【リストレンダリング】</vt:lpstr>
      <vt:lpstr>2.Vue基本構文</vt:lpstr>
      <vt:lpstr>2.Vue基本構文</vt:lpstr>
      <vt:lpstr>2.Vue基本構文</vt:lpstr>
      <vt:lpstr>2.Vue基本構文</vt:lpstr>
      <vt:lpstr>2.Vue基本構文</vt:lpstr>
      <vt:lpstr>2.Vue基本構文</vt:lpstr>
      <vt:lpstr>VUE基本構文　Chapter2. リストレンダリング</vt:lpstr>
      <vt:lpstr>3. Vue基本構文  chapter3 【条件付きレンダリング】</vt:lpstr>
      <vt:lpstr>2.Vue基本構文</vt:lpstr>
      <vt:lpstr>2.Vue基本構文</vt:lpstr>
      <vt:lpstr>2.Vue基本構文</vt:lpstr>
      <vt:lpstr>2.Vue基本構文</vt:lpstr>
      <vt:lpstr>VUE基本構文　Chapter2. リストレンダリング</vt:lpstr>
      <vt:lpstr>3. Vue基本構文  chapter4 【イベントハンドリング】</vt:lpstr>
      <vt:lpstr>2.Vue基本構文</vt:lpstr>
      <vt:lpstr>2.Vue基本構文</vt:lpstr>
      <vt:lpstr>2.Vue基本構文</vt:lpstr>
      <vt:lpstr>2.Vue基本構文</vt:lpstr>
      <vt:lpstr>3. Vue基本構文  chapter5 【フォーム入力バインディング】</vt:lpstr>
      <vt:lpstr>2.Vue基本構文</vt:lpstr>
      <vt:lpstr>VUE基本構文　Chapter5. フォーム入力バインディング</vt:lpstr>
      <vt:lpstr>4. ミニプロジェクト  テーマ：Vueで作る掲示板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ahn-hyun@psfs.biz</dc:creator>
  <cp:keywords>adstorepost.com</cp:keywords>
  <cp:lastModifiedBy>安</cp:lastModifiedBy>
  <cp:revision>435</cp:revision>
  <dcterms:created xsi:type="dcterms:W3CDTF">2017-12-10T15:04:34Z</dcterms:created>
  <dcterms:modified xsi:type="dcterms:W3CDTF">2022-04-26T14:24:00Z</dcterms:modified>
</cp:coreProperties>
</file>